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1"/>
  </p:notesMasterIdLst>
  <p:handoutMasterIdLst>
    <p:handoutMasterId r:id="rId92"/>
  </p:handoutMasterIdLst>
  <p:sldIdLst>
    <p:sldId id="376" r:id="rId2"/>
    <p:sldId id="388" r:id="rId3"/>
    <p:sldId id="311" r:id="rId4"/>
    <p:sldId id="387" r:id="rId5"/>
    <p:sldId id="312" r:id="rId6"/>
    <p:sldId id="313" r:id="rId7"/>
    <p:sldId id="272" r:id="rId8"/>
    <p:sldId id="370" r:id="rId9"/>
    <p:sldId id="276" r:id="rId10"/>
    <p:sldId id="290" r:id="rId11"/>
    <p:sldId id="371" r:id="rId12"/>
    <p:sldId id="291" r:id="rId13"/>
    <p:sldId id="258" r:id="rId14"/>
    <p:sldId id="261" r:id="rId15"/>
    <p:sldId id="377" r:id="rId16"/>
    <p:sldId id="292" r:id="rId17"/>
    <p:sldId id="314" r:id="rId18"/>
    <p:sldId id="294" r:id="rId19"/>
    <p:sldId id="295" r:id="rId20"/>
    <p:sldId id="293" r:id="rId21"/>
    <p:sldId id="298" r:id="rId22"/>
    <p:sldId id="296" r:id="rId23"/>
    <p:sldId id="299" r:id="rId24"/>
    <p:sldId id="300" r:id="rId25"/>
    <p:sldId id="315" r:id="rId26"/>
    <p:sldId id="302" r:id="rId27"/>
    <p:sldId id="316" r:id="rId28"/>
    <p:sldId id="303" r:id="rId29"/>
    <p:sldId id="305" r:id="rId30"/>
    <p:sldId id="304" r:id="rId31"/>
    <p:sldId id="306" r:id="rId32"/>
    <p:sldId id="389" r:id="rId33"/>
    <p:sldId id="256" r:id="rId34"/>
    <p:sldId id="259" r:id="rId35"/>
    <p:sldId id="257" r:id="rId36"/>
    <p:sldId id="285" r:id="rId37"/>
    <p:sldId id="263" r:id="rId38"/>
    <p:sldId id="318" r:id="rId39"/>
    <p:sldId id="284" r:id="rId40"/>
    <p:sldId id="378" r:id="rId41"/>
    <p:sldId id="383" r:id="rId42"/>
    <p:sldId id="279" r:id="rId43"/>
    <p:sldId id="334" r:id="rId44"/>
    <p:sldId id="335" r:id="rId45"/>
    <p:sldId id="336" r:id="rId46"/>
    <p:sldId id="337" r:id="rId47"/>
    <p:sldId id="338" r:id="rId48"/>
    <p:sldId id="339" r:id="rId49"/>
    <p:sldId id="340" r:id="rId50"/>
    <p:sldId id="341" r:id="rId51"/>
    <p:sldId id="342" r:id="rId52"/>
    <p:sldId id="343" r:id="rId53"/>
    <p:sldId id="344" r:id="rId54"/>
    <p:sldId id="379" r:id="rId55"/>
    <p:sldId id="345" r:id="rId56"/>
    <p:sldId id="346" r:id="rId57"/>
    <p:sldId id="347" r:id="rId58"/>
    <p:sldId id="380" r:id="rId59"/>
    <p:sldId id="348" r:id="rId60"/>
    <p:sldId id="349" r:id="rId61"/>
    <p:sldId id="390" r:id="rId62"/>
    <p:sldId id="350" r:id="rId63"/>
    <p:sldId id="391" r:id="rId64"/>
    <p:sldId id="351" r:id="rId65"/>
    <p:sldId id="392" r:id="rId66"/>
    <p:sldId id="352" r:id="rId67"/>
    <p:sldId id="353" r:id="rId68"/>
    <p:sldId id="354" r:id="rId69"/>
    <p:sldId id="393" r:id="rId70"/>
    <p:sldId id="355" r:id="rId71"/>
    <p:sldId id="356" r:id="rId72"/>
    <p:sldId id="394" r:id="rId73"/>
    <p:sldId id="372" r:id="rId74"/>
    <p:sldId id="395" r:id="rId75"/>
    <p:sldId id="357" r:id="rId76"/>
    <p:sldId id="358" r:id="rId77"/>
    <p:sldId id="359" r:id="rId78"/>
    <p:sldId id="396" r:id="rId79"/>
    <p:sldId id="374" r:id="rId80"/>
    <p:sldId id="360" r:id="rId81"/>
    <p:sldId id="361" r:id="rId82"/>
    <p:sldId id="362" r:id="rId83"/>
    <p:sldId id="366" r:id="rId84"/>
    <p:sldId id="367" r:id="rId85"/>
    <p:sldId id="368" r:id="rId86"/>
    <p:sldId id="369" r:id="rId87"/>
    <p:sldId id="386" r:id="rId88"/>
    <p:sldId id="384" r:id="rId89"/>
    <p:sldId id="385" r:id="rId90"/>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12"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hlam Zainuddin" initials="" lastIdx="1" clrIdx="0"/>
  <p:cmAuthor id="1" name="Husain Bootwala" initials="" lastIdx="2"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66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62182" autoAdjust="0"/>
  </p:normalViewPr>
  <p:slideViewPr>
    <p:cSldViewPr>
      <p:cViewPr varScale="1">
        <p:scale>
          <a:sx n="42" d="100"/>
          <a:sy n="42" d="100"/>
        </p:scale>
        <p:origin x="60" y="126"/>
      </p:cViewPr>
      <p:guideLst>
        <p:guide orient="horz" pos="2112"/>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notesMaster" Target="notesMasters/notesMaster1.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handoutMaster" Target="handoutMasters/handout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commentAuthors" Target="commentAuthor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70238" cy="481013"/>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4143375" y="0"/>
            <a:ext cx="3170238" cy="481013"/>
          </a:xfrm>
          <a:prstGeom prst="rect">
            <a:avLst/>
          </a:prstGeom>
        </p:spPr>
        <p:txBody>
          <a:bodyPr vert="horz" lIns="91440" tIns="45720" rIns="91440" bIns="45720" rtlCol="0"/>
          <a:lstStyle>
            <a:lvl1pPr algn="r">
              <a:defRPr sz="1200"/>
            </a:lvl1pPr>
          </a:lstStyle>
          <a:p>
            <a:fld id="{2F760495-C017-4BF9-B016-8A19E1159FAF}" type="datetimeFigureOut">
              <a:rPr lang="en-GB" smtClean="0"/>
              <a:t>30/03/2022</a:t>
            </a:fld>
            <a:endParaRPr lang="en-GB"/>
          </a:p>
        </p:txBody>
      </p:sp>
      <p:sp>
        <p:nvSpPr>
          <p:cNvPr id="4" name="Footer Placeholder 3"/>
          <p:cNvSpPr>
            <a:spLocks noGrp="1"/>
          </p:cNvSpPr>
          <p:nvPr>
            <p:ph type="ftr" sz="quarter" idx="2"/>
          </p:nvPr>
        </p:nvSpPr>
        <p:spPr>
          <a:xfrm>
            <a:off x="0" y="9120188"/>
            <a:ext cx="3170238" cy="481012"/>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4143375" y="9120188"/>
            <a:ext cx="3170238" cy="481012"/>
          </a:xfrm>
          <a:prstGeom prst="rect">
            <a:avLst/>
          </a:prstGeom>
        </p:spPr>
        <p:txBody>
          <a:bodyPr vert="horz" lIns="91440" tIns="45720" rIns="91440" bIns="45720" rtlCol="0" anchor="b"/>
          <a:lstStyle>
            <a:lvl1pPr algn="r">
              <a:defRPr sz="1200"/>
            </a:lvl1pPr>
          </a:lstStyle>
          <a:p>
            <a:fld id="{7FC0EF3F-9F38-46E8-ABE9-344B70ADA923}" type="slidenum">
              <a:rPr lang="en-GB" smtClean="0"/>
              <a:t>‹#›</a:t>
            </a:fld>
            <a:endParaRPr lang="en-GB"/>
          </a:p>
        </p:txBody>
      </p:sp>
    </p:spTree>
    <p:extLst>
      <p:ext uri="{BB962C8B-B14F-4D97-AF65-F5344CB8AC3E}">
        <p14:creationId xmlns:p14="http://schemas.microsoft.com/office/powerpoint/2010/main" val="9793662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IN"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vl1pPr>
          </a:lstStyle>
          <a:p>
            <a:fld id="{4C449A0A-CD2B-4C8A-BA6C-187402EFF34F}" type="datetimeFigureOut">
              <a:rPr lang="en-US" smtClean="0"/>
              <a:pPr/>
              <a:t>3/30/2022</a:t>
            </a:fld>
            <a:endParaRPr lang="en-IN" dirty="0"/>
          </a:p>
        </p:txBody>
      </p:sp>
      <p:sp>
        <p:nvSpPr>
          <p:cNvPr id="4" name="Slide Image Placeholder 3"/>
          <p:cNvSpPr>
            <a:spLocks noGrp="1" noRot="1" noChangeAspect="1"/>
          </p:cNvSpPr>
          <p:nvPr>
            <p:ph type="sldImg" idx="2"/>
          </p:nvPr>
        </p:nvSpPr>
        <p:spPr>
          <a:xfrm>
            <a:off x="457200" y="720725"/>
            <a:ext cx="6400800" cy="3600450"/>
          </a:xfrm>
          <a:prstGeom prst="rect">
            <a:avLst/>
          </a:prstGeom>
          <a:noFill/>
          <a:ln w="12700">
            <a:solidFill>
              <a:prstClr val="black"/>
            </a:solidFill>
          </a:ln>
        </p:spPr>
        <p:txBody>
          <a:bodyPr vert="horz" lIns="96661" tIns="48331" rIns="96661" bIns="48331" rtlCol="0" anchor="ctr"/>
          <a:lstStyle/>
          <a:p>
            <a:endParaRPr lang="en-IN"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vl1pPr>
          </a:lstStyle>
          <a:p>
            <a:endParaRPr lang="en-IN"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vl1pPr>
          </a:lstStyle>
          <a:p>
            <a:fld id="{5491DB2C-BED1-4C57-ABB7-02349BEEA311}" type="slidenum">
              <a:rPr lang="en-IN" smtClean="0"/>
              <a:pPr/>
              <a:t>‹#›</a:t>
            </a:fld>
            <a:endParaRPr lang="en-IN" dirty="0"/>
          </a:p>
        </p:txBody>
      </p:sp>
    </p:spTree>
    <p:extLst>
      <p:ext uri="{BB962C8B-B14F-4D97-AF65-F5344CB8AC3E}">
        <p14:creationId xmlns:p14="http://schemas.microsoft.com/office/powerpoint/2010/main" val="22458631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Event Marketing and Invitation - </a:t>
            </a:r>
            <a:r>
              <a:rPr lang="en-GB" baseline="0" dirty="0" smtClean="0"/>
              <a:t>Banners and flyers to be hanged in Masjid periphery/ </a:t>
            </a:r>
            <a:r>
              <a:rPr lang="en-GB" baseline="0" dirty="0" err="1" smtClean="0"/>
              <a:t>Markaz</a:t>
            </a:r>
            <a:r>
              <a:rPr lang="en-GB" baseline="0" dirty="0" smtClean="0"/>
              <a:t>/ </a:t>
            </a:r>
            <a:r>
              <a:rPr lang="en-GB" baseline="0" dirty="0" err="1" smtClean="0"/>
              <a:t>Mawaid</a:t>
            </a:r>
            <a:r>
              <a:rPr lang="en-GB" baseline="0" dirty="0" smtClean="0"/>
              <a:t> and Handouts to be distributed amongst </a:t>
            </a:r>
            <a:r>
              <a:rPr lang="en-GB" baseline="0" dirty="0" err="1" smtClean="0"/>
              <a:t>mumineen</a:t>
            </a:r>
            <a:r>
              <a:rPr lang="en-GB" baseline="0" dirty="0" smtClean="0"/>
              <a:t> to create awareness about the program. </a:t>
            </a:r>
            <a:r>
              <a:rPr lang="en-GB" dirty="0" smtClean="0"/>
              <a:t>An </a:t>
            </a:r>
            <a:r>
              <a:rPr lang="en-GB" baseline="0" dirty="0" smtClean="0"/>
              <a:t>invitation for this program should be sent to all parents and children at least 7 days prior to the date of the program. </a:t>
            </a:r>
          </a:p>
          <a:p>
            <a:r>
              <a:rPr lang="en-GB" baseline="0" dirty="0" smtClean="0"/>
              <a:t>RSVP can be taken from the parents.</a:t>
            </a:r>
          </a:p>
          <a:p>
            <a:pPr rtl="0"/>
            <a:endParaRPr lang="en-GB" baseline="0" dirty="0" smtClean="0"/>
          </a:p>
          <a:p>
            <a:pPr rtl="0"/>
            <a:r>
              <a:rPr lang="en-GB" baseline="0" dirty="0" smtClean="0"/>
              <a:t>Venue - A special play area (with different toys, slides, swings, </a:t>
            </a:r>
            <a:r>
              <a:rPr lang="en-GB" baseline="0" dirty="0" err="1" smtClean="0"/>
              <a:t>etc</a:t>
            </a:r>
            <a:r>
              <a:rPr lang="en-GB" baseline="0" dirty="0" smtClean="0"/>
              <a:t>) should be set up for children in or near the venue of the program. Friendly, playful volunteers can be selected to take care of them during the program.</a:t>
            </a:r>
          </a:p>
          <a:p>
            <a:pPr rtl="0"/>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About the presentation - </a:t>
            </a:r>
            <a:r>
              <a:rPr lang="en-GB" sz="1200" kern="1200" baseline="0" dirty="0" smtClean="0">
                <a:solidFill>
                  <a:schemeClr val="tx1"/>
                </a:solidFill>
                <a:effectLst/>
                <a:latin typeface="+mn-lt"/>
                <a:ea typeface="+mn-ea"/>
                <a:cs typeface="+mn-cs"/>
              </a:rPr>
              <a:t>The slides of this are designed to maximise interaction with the audience, however you can make changes as per the necessity and situation of your </a:t>
            </a:r>
            <a:r>
              <a:rPr lang="en-GB" sz="1200" kern="1200" baseline="0" dirty="0" err="1" smtClean="0">
                <a:solidFill>
                  <a:schemeClr val="tx1"/>
                </a:solidFill>
                <a:effectLst/>
                <a:latin typeface="+mn-lt"/>
                <a:ea typeface="+mn-ea"/>
                <a:cs typeface="+mn-cs"/>
              </a:rPr>
              <a:t>mauze</a:t>
            </a:r>
            <a:r>
              <a:rPr lang="en-GB" sz="1200" kern="1200" baseline="0" dirty="0" smtClean="0">
                <a:solidFill>
                  <a:schemeClr val="tx1"/>
                </a:solidFill>
                <a:effectLst/>
                <a:latin typeface="+mn-lt"/>
                <a:ea typeface="+mn-ea"/>
                <a:cs typeface="+mn-cs"/>
              </a:rPr>
              <a:t>. Note: This presentation also contains a few files in .gif format. You will not be able to see or display it’s animation in a .pdf format file.</a:t>
            </a:r>
            <a:endParaRPr lang="en-GB" baseline="0" dirty="0" smtClean="0"/>
          </a:p>
          <a:p>
            <a:pPr rtl="0"/>
            <a:endParaRPr lang="en-GB" baseline="0" dirty="0" smtClean="0"/>
          </a:p>
          <a:p>
            <a:r>
              <a:rPr lang="en-GB" dirty="0" smtClean="0"/>
              <a:t>A small kit</a:t>
            </a:r>
            <a:r>
              <a:rPr lang="en-GB" baseline="0" dirty="0" smtClean="0"/>
              <a:t> to be distributed amongst the audience upon entrance which will contain the following:</a:t>
            </a:r>
          </a:p>
          <a:p>
            <a:pPr marL="241653" indent="-241653">
              <a:buAutoNum type="arabicPeriod"/>
            </a:pPr>
            <a:r>
              <a:rPr lang="en-GB" baseline="0" dirty="0" smtClean="0"/>
              <a:t>Know your child activity sheet.</a:t>
            </a:r>
          </a:p>
          <a:p>
            <a:pPr marL="241653" indent="-241653">
              <a:buAutoNum type="arabicPeriod"/>
            </a:pPr>
            <a:r>
              <a:rPr lang="en-GB" baseline="0" dirty="0" smtClean="0"/>
              <a:t>Nature v/s Nurture flash card.</a:t>
            </a:r>
          </a:p>
          <a:p>
            <a:pPr marL="241653" indent="-241653">
              <a:buAutoNum type="arabicPeriod"/>
            </a:pPr>
            <a:r>
              <a:rPr lang="en-GB" dirty="0" smtClean="0"/>
              <a:t>Dates</a:t>
            </a:r>
            <a:r>
              <a:rPr lang="en-GB" baseline="0" dirty="0" smtClean="0"/>
              <a:t> and a few dry fruits.</a:t>
            </a:r>
            <a:endParaRPr lang="en-GB" dirty="0" smtClean="0"/>
          </a:p>
          <a:p>
            <a:pPr marL="241653" indent="-241653">
              <a:buAutoNum type="arabicPeriod"/>
            </a:pPr>
            <a:r>
              <a:rPr lang="en-GB" dirty="0" smtClean="0"/>
              <a:t>28 things to take care of for </a:t>
            </a:r>
            <a:r>
              <a:rPr lang="en-GB" dirty="0" err="1" smtClean="0"/>
              <a:t>farzando</a:t>
            </a:r>
            <a:r>
              <a:rPr lang="en-GB" dirty="0" smtClean="0"/>
              <a:t> aged +3</a:t>
            </a:r>
          </a:p>
          <a:p>
            <a:pPr marL="241653" indent="-241653">
              <a:buAutoNum type="arabicPeriod"/>
            </a:pPr>
            <a:endParaRPr lang="en-GB"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1</a:t>
            </a:fld>
            <a:endParaRPr lang="en-IN" dirty="0"/>
          </a:p>
        </p:txBody>
      </p:sp>
    </p:spTree>
    <p:extLst>
      <p:ext uri="{BB962C8B-B14F-4D97-AF65-F5344CB8AC3E}">
        <p14:creationId xmlns:p14="http://schemas.microsoft.com/office/powerpoint/2010/main" val="2212300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10</a:t>
            </a:fld>
            <a:endParaRPr lang="en-IN" dirty="0"/>
          </a:p>
        </p:txBody>
      </p:sp>
    </p:spTree>
    <p:extLst>
      <p:ext uri="{BB962C8B-B14F-4D97-AF65-F5344CB8AC3E}">
        <p14:creationId xmlns:p14="http://schemas.microsoft.com/office/powerpoint/2010/main" val="28240289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Baaz</a:t>
            </a:r>
            <a:r>
              <a:rPr lang="en-US" dirty="0" smtClean="0"/>
              <a:t> </a:t>
            </a:r>
            <a:r>
              <a:rPr lang="en-US" dirty="0" err="1" smtClean="0"/>
              <a:t>cheezo</a:t>
            </a:r>
            <a:r>
              <a:rPr lang="en-US" dirty="0" smtClean="0"/>
              <a:t> </a:t>
            </a:r>
            <a:r>
              <a:rPr lang="en-US" dirty="0" err="1" smtClean="0"/>
              <a:t>sikhawye</a:t>
            </a:r>
            <a:r>
              <a:rPr lang="en-US" dirty="0" smtClean="0"/>
              <a:t> </a:t>
            </a:r>
            <a:r>
              <a:rPr lang="en-US" dirty="0" err="1" smtClean="0"/>
              <a:t>che</a:t>
            </a:r>
            <a:r>
              <a:rPr lang="en-US" dirty="0" smtClean="0"/>
              <a:t>, </a:t>
            </a:r>
            <a:r>
              <a:rPr lang="en-US" dirty="0" err="1" smtClean="0"/>
              <a:t>baaz</a:t>
            </a:r>
            <a:r>
              <a:rPr lang="en-US" dirty="0" smtClean="0"/>
              <a:t> </a:t>
            </a:r>
            <a:r>
              <a:rPr lang="en-US" dirty="0" err="1" smtClean="0"/>
              <a:t>cheezo</a:t>
            </a:r>
            <a:r>
              <a:rPr lang="en-US" dirty="0" smtClean="0"/>
              <a:t> ye </a:t>
            </a:r>
            <a:r>
              <a:rPr lang="en-US" dirty="0" err="1" smtClean="0"/>
              <a:t>mansi</a:t>
            </a:r>
            <a:r>
              <a:rPr lang="en-US" dirty="0" smtClean="0"/>
              <a:t> </a:t>
            </a:r>
            <a:r>
              <a:rPr lang="en-US" dirty="0" err="1" smtClean="0"/>
              <a:t>apne</a:t>
            </a:r>
            <a:r>
              <a:rPr lang="en-US" dirty="0" smtClean="0"/>
              <a:t> </a:t>
            </a:r>
            <a:r>
              <a:rPr lang="en-US" dirty="0" err="1" smtClean="0"/>
              <a:t>dekhi</a:t>
            </a:r>
            <a:r>
              <a:rPr lang="en-US" dirty="0" smtClean="0"/>
              <a:t> ne </a:t>
            </a:r>
            <a:r>
              <a:rPr lang="en-US" dirty="0" err="1" smtClean="0"/>
              <a:t>sikhi</a:t>
            </a:r>
            <a:r>
              <a:rPr lang="en-US" dirty="0" smtClean="0"/>
              <a:t> jai </a:t>
            </a:r>
            <a:r>
              <a:rPr lang="en-US" dirty="0" err="1" smtClean="0"/>
              <a:t>che</a:t>
            </a:r>
            <a:r>
              <a:rPr lang="en-US" dirty="0" smtClean="0"/>
              <a:t>.</a:t>
            </a:r>
            <a:endParaRPr lang="en-US"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11</a:t>
            </a:fld>
            <a:endParaRPr lang="en-IN" dirty="0"/>
          </a:p>
        </p:txBody>
      </p:sp>
    </p:spTree>
    <p:extLst>
      <p:ext uri="{BB962C8B-B14F-4D97-AF65-F5344CB8AC3E}">
        <p14:creationId xmlns:p14="http://schemas.microsoft.com/office/powerpoint/2010/main" val="428532463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Researchers</a:t>
            </a:r>
            <a:r>
              <a:rPr lang="en-GB" baseline="0" dirty="0" smtClean="0"/>
              <a:t> say that this age is the most significant age in a child’s brain development.</a:t>
            </a:r>
          </a:p>
        </p:txBody>
      </p:sp>
      <p:sp>
        <p:nvSpPr>
          <p:cNvPr id="4" name="Slide Number Placeholder 3"/>
          <p:cNvSpPr>
            <a:spLocks noGrp="1"/>
          </p:cNvSpPr>
          <p:nvPr>
            <p:ph type="sldNum" sz="quarter" idx="10"/>
          </p:nvPr>
        </p:nvSpPr>
        <p:spPr/>
        <p:txBody>
          <a:bodyPr/>
          <a:lstStyle/>
          <a:p>
            <a:fld id="{5491DB2C-BED1-4C57-ABB7-02349BEEA311}" type="slidenum">
              <a:rPr lang="en-IN" smtClean="0"/>
              <a:pPr/>
              <a:t>12</a:t>
            </a:fld>
            <a:endParaRPr lang="en-IN" dirty="0"/>
          </a:p>
        </p:txBody>
      </p:sp>
    </p:spTree>
    <p:extLst>
      <p:ext uri="{BB962C8B-B14F-4D97-AF65-F5344CB8AC3E}">
        <p14:creationId xmlns:p14="http://schemas.microsoft.com/office/powerpoint/2010/main" val="1898558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Lets</a:t>
            </a:r>
            <a:r>
              <a:rPr lang="en-US" baseline="0" dirty="0" smtClean="0"/>
              <a:t> do an activity to understand at what stage or level is our child currently in?</a:t>
            </a:r>
          </a:p>
        </p:txBody>
      </p:sp>
      <p:sp>
        <p:nvSpPr>
          <p:cNvPr id="4" name="Slide Number Placeholder 3"/>
          <p:cNvSpPr>
            <a:spLocks noGrp="1"/>
          </p:cNvSpPr>
          <p:nvPr>
            <p:ph type="sldNum" sz="quarter" idx="10"/>
          </p:nvPr>
        </p:nvSpPr>
        <p:spPr/>
        <p:txBody>
          <a:bodyPr/>
          <a:lstStyle/>
          <a:p>
            <a:fld id="{5491DB2C-BED1-4C57-ABB7-02349BEEA311}" type="slidenum">
              <a:rPr lang="en-IN" smtClean="0"/>
              <a:pPr/>
              <a:t>13</a:t>
            </a:fld>
            <a:endParaRPr lang="en-IN" dirty="0"/>
          </a:p>
        </p:txBody>
      </p:sp>
    </p:spTree>
    <p:extLst>
      <p:ext uri="{BB962C8B-B14F-4D97-AF65-F5344CB8AC3E}">
        <p14:creationId xmlns:p14="http://schemas.microsoft.com/office/powerpoint/2010/main" val="11645856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14</a:t>
            </a:fld>
            <a:endParaRPr lang="en-IN" dirty="0"/>
          </a:p>
        </p:txBody>
      </p:sp>
    </p:spTree>
    <p:extLst>
      <p:ext uri="{BB962C8B-B14F-4D97-AF65-F5344CB8AC3E}">
        <p14:creationId xmlns:p14="http://schemas.microsoft.com/office/powerpoint/2010/main" val="3936291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Print this activity sheet as per the estimated audience count in</a:t>
            </a:r>
            <a:r>
              <a:rPr lang="en-GB" baseline="0" dirty="0" smtClean="0"/>
              <a:t> your </a:t>
            </a:r>
            <a:r>
              <a:rPr lang="en-GB" baseline="0" dirty="0" err="1" smtClean="0"/>
              <a:t>mauze</a:t>
            </a:r>
            <a:r>
              <a:rPr lang="en-GB" baseline="0" dirty="0" smtClean="0"/>
              <a:t> and distribute it with other handouts upon entry. (You will require a few volunteers to do so)</a:t>
            </a:r>
          </a:p>
          <a:p>
            <a:endParaRPr lang="en-GB" baseline="0"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15</a:t>
            </a:fld>
            <a:endParaRPr lang="en-IN" dirty="0"/>
          </a:p>
        </p:txBody>
      </p:sp>
    </p:spTree>
    <p:extLst>
      <p:ext uri="{BB962C8B-B14F-4D97-AF65-F5344CB8AC3E}">
        <p14:creationId xmlns:p14="http://schemas.microsoft.com/office/powerpoint/2010/main" val="11544901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Sharing.</a:t>
            </a:r>
          </a:p>
          <a:p>
            <a:r>
              <a:rPr lang="en-US" baseline="0" dirty="0" smtClean="0"/>
              <a:t>At what age does a child start sharing? No specific but at an early age. (Refer to the video provided with this PPT for more insights)</a:t>
            </a:r>
          </a:p>
          <a:p>
            <a:endParaRPr lang="en-US" baseline="0" dirty="0" smtClean="0"/>
          </a:p>
          <a:p>
            <a:r>
              <a:rPr lang="en-US" baseline="0" dirty="0" smtClean="0"/>
              <a:t>IMPORTANT NOTE: Every child has his own pace at which he learns. You do not need to panic if your child does not do anything from the following:</a:t>
            </a:r>
          </a:p>
          <a:p>
            <a:r>
              <a:rPr lang="en-US" baseline="0" dirty="0" smtClean="0"/>
              <a:t>If he/ she doesn’t do these things yet, he/she will as they grow.</a:t>
            </a:r>
          </a:p>
          <a:p>
            <a:endParaRPr lang="en-US" baseline="0"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16</a:t>
            </a:fld>
            <a:endParaRPr lang="en-IN" dirty="0"/>
          </a:p>
        </p:txBody>
      </p:sp>
    </p:spTree>
    <p:extLst>
      <p:ext uri="{BB962C8B-B14F-4D97-AF65-F5344CB8AC3E}">
        <p14:creationId xmlns:p14="http://schemas.microsoft.com/office/powerpoint/2010/main" val="12611738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Caring.</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17</a:t>
            </a:fld>
            <a:endParaRPr lang="en-IN" dirty="0"/>
          </a:p>
        </p:txBody>
      </p:sp>
    </p:spTree>
    <p:extLst>
      <p:ext uri="{BB962C8B-B14F-4D97-AF65-F5344CB8AC3E}">
        <p14:creationId xmlns:p14="http://schemas.microsoft.com/office/powerpoint/2010/main" val="2338955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Cries</a:t>
            </a:r>
            <a:r>
              <a:rPr lang="en-GB" baseline="0" dirty="0" smtClean="0"/>
              <a:t> easily.</a:t>
            </a:r>
          </a:p>
        </p:txBody>
      </p:sp>
      <p:sp>
        <p:nvSpPr>
          <p:cNvPr id="4" name="Slide Number Placeholder 3"/>
          <p:cNvSpPr>
            <a:spLocks noGrp="1"/>
          </p:cNvSpPr>
          <p:nvPr>
            <p:ph type="sldNum" sz="quarter" idx="10"/>
          </p:nvPr>
        </p:nvSpPr>
        <p:spPr/>
        <p:txBody>
          <a:bodyPr/>
          <a:lstStyle/>
          <a:p>
            <a:fld id="{5491DB2C-BED1-4C57-ABB7-02349BEEA311}" type="slidenum">
              <a:rPr lang="en-IN" smtClean="0"/>
              <a:pPr/>
              <a:t>18</a:t>
            </a:fld>
            <a:endParaRPr lang="en-IN" dirty="0"/>
          </a:p>
        </p:txBody>
      </p:sp>
    </p:spTree>
    <p:extLst>
      <p:ext uri="{BB962C8B-B14F-4D97-AF65-F5344CB8AC3E}">
        <p14:creationId xmlns:p14="http://schemas.microsoft.com/office/powerpoint/2010/main" val="8686825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Smiles or Laughs.</a:t>
            </a:r>
          </a:p>
          <a:p>
            <a:r>
              <a:rPr lang="en-GB" baseline="0" dirty="0" smtClean="0"/>
              <a:t>(Crying, smiling and laughing is an integral part of a child’s development).</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19</a:t>
            </a:fld>
            <a:endParaRPr lang="en-IN" dirty="0"/>
          </a:p>
        </p:txBody>
      </p:sp>
    </p:spTree>
    <p:extLst>
      <p:ext uri="{BB962C8B-B14F-4D97-AF65-F5344CB8AC3E}">
        <p14:creationId xmlns:p14="http://schemas.microsoft.com/office/powerpoint/2010/main" val="2867283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GB" dirty="0" smtClean="0"/>
              <a:t>Welcome</a:t>
            </a:r>
            <a:r>
              <a:rPr lang="en-GB" baseline="0" dirty="0" smtClean="0"/>
              <a:t> the audience and give them a brief outline of the program.</a:t>
            </a:r>
          </a:p>
          <a:p>
            <a:pPr marL="0" indent="0">
              <a:buNone/>
            </a:pPr>
            <a:endParaRPr lang="ar-EG" dirty="0" smtClean="0"/>
          </a:p>
          <a:p>
            <a:pPr marL="342900" indent="-342900">
              <a:buAutoNum type="arabicPeriod"/>
            </a:pPr>
            <a:r>
              <a:rPr lang="en-GB" dirty="0" err="1" smtClean="0"/>
              <a:t>Tilawat</a:t>
            </a:r>
            <a:r>
              <a:rPr lang="en-GB" dirty="0" smtClean="0"/>
              <a:t> al-Quran al-Kareem</a:t>
            </a:r>
          </a:p>
          <a:p>
            <a:pPr marL="342900" indent="-342900">
              <a:buAutoNum type="arabicPeriod"/>
            </a:pPr>
            <a:r>
              <a:rPr lang="en-GB" dirty="0" err="1" smtClean="0"/>
              <a:t>Tilawat</a:t>
            </a:r>
            <a:r>
              <a:rPr lang="en-GB" dirty="0" smtClean="0"/>
              <a:t> al-</a:t>
            </a:r>
            <a:r>
              <a:rPr lang="en-GB" dirty="0" err="1" smtClean="0"/>
              <a:t>Marasi</a:t>
            </a:r>
            <a:r>
              <a:rPr lang="en-GB" dirty="0" smtClean="0"/>
              <a:t> </a:t>
            </a:r>
            <a:r>
              <a:rPr lang="en-GB" dirty="0" err="1" smtClean="0"/>
              <a:t>wal</a:t>
            </a:r>
            <a:r>
              <a:rPr lang="en-GB" dirty="0" smtClean="0"/>
              <a:t> </a:t>
            </a:r>
            <a:r>
              <a:rPr lang="en-GB" dirty="0" err="1" smtClean="0"/>
              <a:t>Nasihat</a:t>
            </a:r>
            <a:endParaRPr lang="ar-EG" dirty="0" smtClean="0"/>
          </a:p>
          <a:p>
            <a:pPr marL="342900" indent="-342900">
              <a:buAutoNum type="arabicPeriod"/>
            </a:pPr>
            <a:r>
              <a:rPr lang="en-GB" dirty="0" smtClean="0"/>
              <a:t>Introduction</a:t>
            </a:r>
          </a:p>
          <a:p>
            <a:pPr marL="342900" indent="-342900">
              <a:buAutoNum type="arabicPeriod"/>
            </a:pPr>
            <a:r>
              <a:rPr lang="en-GB" dirty="0" smtClean="0"/>
              <a:t>SEGMENT 1: How well do you know your child?</a:t>
            </a:r>
          </a:p>
          <a:p>
            <a:pPr marL="342900" indent="-342900">
              <a:buAutoNum type="arabicPeriod"/>
            </a:pPr>
            <a:r>
              <a:rPr lang="en-GB" dirty="0" smtClean="0"/>
              <a:t>Understanding the four major areas of development.</a:t>
            </a:r>
          </a:p>
          <a:p>
            <a:pPr marL="342900" indent="-342900">
              <a:buAutoNum type="arabicPeriod"/>
            </a:pPr>
            <a:r>
              <a:rPr lang="en-GB" dirty="0" smtClean="0"/>
              <a:t>SEGMENT </a:t>
            </a:r>
            <a:r>
              <a:rPr lang="en-GB" baseline="0" dirty="0" smtClean="0"/>
              <a:t>2: </a:t>
            </a:r>
            <a:r>
              <a:rPr lang="en-GB" dirty="0" smtClean="0"/>
              <a:t>Nature v/s Nurture</a:t>
            </a:r>
          </a:p>
          <a:p>
            <a:pPr marL="342900" indent="-342900">
              <a:buAutoNum type="arabicPeriod"/>
            </a:pPr>
            <a:r>
              <a:rPr lang="en-GB" dirty="0" smtClean="0"/>
              <a:t>The four centres of learning</a:t>
            </a:r>
          </a:p>
          <a:p>
            <a:pPr marL="342900" indent="-342900">
              <a:buAutoNum type="arabicPeriod"/>
            </a:pPr>
            <a:r>
              <a:rPr lang="en-GB" smtClean="0"/>
              <a:t>SEGMENT </a:t>
            </a:r>
            <a:r>
              <a:rPr lang="en-GB" dirty="0" smtClean="0"/>
              <a:t>3: A few techniques,</a:t>
            </a:r>
            <a:r>
              <a:rPr lang="en-GB" baseline="0" dirty="0" smtClean="0"/>
              <a:t> tips </a:t>
            </a:r>
            <a:r>
              <a:rPr lang="en-GB" dirty="0" smtClean="0"/>
              <a:t>and Key Strategies for nurturing</a:t>
            </a:r>
          </a:p>
          <a:p>
            <a:endParaRPr lang="en-GB"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2</a:t>
            </a:fld>
            <a:endParaRPr lang="en-IN" dirty="0"/>
          </a:p>
        </p:txBody>
      </p:sp>
    </p:spTree>
    <p:extLst>
      <p:ext uri="{BB962C8B-B14F-4D97-AF65-F5344CB8AC3E}">
        <p14:creationId xmlns:p14="http://schemas.microsoft.com/office/powerpoint/2010/main" val="38418395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Sliding.</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20</a:t>
            </a:fld>
            <a:endParaRPr lang="en-IN" dirty="0"/>
          </a:p>
        </p:txBody>
      </p:sp>
    </p:spTree>
    <p:extLst>
      <p:ext uri="{BB962C8B-B14F-4D97-AF65-F5344CB8AC3E}">
        <p14:creationId xmlns:p14="http://schemas.microsoft.com/office/powerpoint/2010/main" val="25785752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Bouncing</a:t>
            </a:r>
            <a:r>
              <a:rPr lang="en-GB" baseline="0" dirty="0" smtClean="0"/>
              <a:t> a ball.</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21</a:t>
            </a:fld>
            <a:endParaRPr lang="en-IN" dirty="0"/>
          </a:p>
        </p:txBody>
      </p:sp>
    </p:spTree>
    <p:extLst>
      <p:ext uri="{BB962C8B-B14F-4D97-AF65-F5344CB8AC3E}">
        <p14:creationId xmlns:p14="http://schemas.microsoft.com/office/powerpoint/2010/main" val="16686136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summer sault.</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22</a:t>
            </a:fld>
            <a:endParaRPr lang="en-IN" dirty="0"/>
          </a:p>
        </p:txBody>
      </p:sp>
    </p:spTree>
    <p:extLst>
      <p:ext uri="{BB962C8B-B14F-4D97-AF65-F5344CB8AC3E}">
        <p14:creationId xmlns:p14="http://schemas.microsoft.com/office/powerpoint/2010/main" val="2900502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Helping in chores.</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23</a:t>
            </a:fld>
            <a:endParaRPr lang="en-IN" dirty="0"/>
          </a:p>
        </p:txBody>
      </p:sp>
    </p:spTree>
    <p:extLst>
      <p:ext uri="{BB962C8B-B14F-4D97-AF65-F5344CB8AC3E}">
        <p14:creationId xmlns:p14="http://schemas.microsoft.com/office/powerpoint/2010/main" val="731301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Zipping and Unzipping.</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24</a:t>
            </a:fld>
            <a:endParaRPr lang="en-IN" dirty="0"/>
          </a:p>
        </p:txBody>
      </p:sp>
    </p:spTree>
    <p:extLst>
      <p:ext uri="{BB962C8B-B14F-4D97-AF65-F5344CB8AC3E}">
        <p14:creationId xmlns:p14="http://schemas.microsoft.com/office/powerpoint/2010/main" val="18436447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Comfortable</a:t>
            </a:r>
            <a:r>
              <a:rPr lang="en-GB" baseline="0" dirty="0" smtClean="0"/>
              <a:t> in his/her mother tongue.</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25</a:t>
            </a:fld>
            <a:endParaRPr lang="en-IN" dirty="0"/>
          </a:p>
        </p:txBody>
      </p:sp>
    </p:spTree>
    <p:extLst>
      <p:ext uri="{BB962C8B-B14F-4D97-AF65-F5344CB8AC3E}">
        <p14:creationId xmlns:p14="http://schemas.microsoft.com/office/powerpoint/2010/main" val="366078945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Recognize objects.</a:t>
            </a:r>
          </a:p>
        </p:txBody>
      </p:sp>
      <p:sp>
        <p:nvSpPr>
          <p:cNvPr id="4" name="Slide Number Placeholder 3"/>
          <p:cNvSpPr>
            <a:spLocks noGrp="1"/>
          </p:cNvSpPr>
          <p:nvPr>
            <p:ph type="sldNum" sz="quarter" idx="10"/>
          </p:nvPr>
        </p:nvSpPr>
        <p:spPr/>
        <p:txBody>
          <a:bodyPr/>
          <a:lstStyle/>
          <a:p>
            <a:fld id="{5491DB2C-BED1-4C57-ABB7-02349BEEA311}" type="slidenum">
              <a:rPr lang="en-IN" smtClean="0"/>
              <a:pPr/>
              <a:t>26</a:t>
            </a:fld>
            <a:endParaRPr lang="en-IN" dirty="0"/>
          </a:p>
        </p:txBody>
      </p:sp>
    </p:spTree>
    <p:extLst>
      <p:ext uri="{BB962C8B-B14F-4D97-AF65-F5344CB8AC3E}">
        <p14:creationId xmlns:p14="http://schemas.microsoft.com/office/powerpoint/2010/main" val="362798577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Haath</a:t>
            </a:r>
            <a:r>
              <a:rPr lang="en-GB" dirty="0" smtClean="0"/>
              <a:t> </a:t>
            </a:r>
            <a:r>
              <a:rPr lang="en-GB" dirty="0" err="1" smtClean="0"/>
              <a:t>jorwu</a:t>
            </a:r>
            <a:r>
              <a:rPr lang="en-GB" dirty="0" smtClean="0"/>
              <a:t>.</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27</a:t>
            </a:fld>
            <a:endParaRPr lang="en-IN" dirty="0"/>
          </a:p>
        </p:txBody>
      </p:sp>
    </p:spTree>
    <p:extLst>
      <p:ext uri="{BB962C8B-B14F-4D97-AF65-F5344CB8AC3E}">
        <p14:creationId xmlns:p14="http://schemas.microsoft.com/office/powerpoint/2010/main" val="115307272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Pays attention</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28</a:t>
            </a:fld>
            <a:endParaRPr lang="en-IN" dirty="0"/>
          </a:p>
        </p:txBody>
      </p:sp>
    </p:spTree>
    <p:extLst>
      <p:ext uri="{BB962C8B-B14F-4D97-AF65-F5344CB8AC3E}">
        <p14:creationId xmlns:p14="http://schemas.microsoft.com/office/powerpoint/2010/main" val="132246143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Differentiates and distinguishes between two things.</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29</a:t>
            </a:fld>
            <a:endParaRPr lang="en-IN" dirty="0"/>
          </a:p>
        </p:txBody>
      </p:sp>
    </p:spTree>
    <p:extLst>
      <p:ext uri="{BB962C8B-B14F-4D97-AF65-F5344CB8AC3E}">
        <p14:creationId xmlns:p14="http://schemas.microsoft.com/office/powerpoint/2010/main" val="41867223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Sagla</a:t>
            </a:r>
            <a:r>
              <a:rPr lang="en-GB" dirty="0" smtClean="0"/>
              <a:t> </a:t>
            </a:r>
            <a:r>
              <a:rPr lang="en-GB" dirty="0" err="1" smtClean="0"/>
              <a:t>farzando</a:t>
            </a:r>
            <a:r>
              <a:rPr lang="en-GB" baseline="0" dirty="0" smtClean="0"/>
              <a:t> </a:t>
            </a:r>
            <a:r>
              <a:rPr lang="en-GB" baseline="0" dirty="0" err="1" smtClean="0"/>
              <a:t>saathe</a:t>
            </a:r>
            <a:r>
              <a:rPr lang="en-GB" baseline="0" dirty="0" smtClean="0"/>
              <a:t> </a:t>
            </a:r>
            <a:r>
              <a:rPr lang="en-GB" baseline="0" dirty="0" err="1" smtClean="0"/>
              <a:t>mili</a:t>
            </a:r>
            <a:r>
              <a:rPr lang="en-GB" baseline="0" dirty="0" smtClean="0"/>
              <a:t> ne </a:t>
            </a:r>
            <a:r>
              <a:rPr lang="en-GB" baseline="0" dirty="0" err="1" smtClean="0"/>
              <a:t>tilawat</a:t>
            </a:r>
            <a:r>
              <a:rPr lang="en-GB" baseline="0" dirty="0" smtClean="0"/>
              <a:t> </a:t>
            </a:r>
            <a:r>
              <a:rPr lang="en-GB" baseline="0" dirty="0" err="1" smtClean="0"/>
              <a:t>kari</a:t>
            </a:r>
            <a:r>
              <a:rPr lang="en-GB" baseline="0" dirty="0" smtClean="0"/>
              <a:t> sake </a:t>
            </a:r>
            <a:r>
              <a:rPr lang="en-GB" baseline="0" dirty="0" err="1" smtClean="0"/>
              <a:t>che</a:t>
            </a:r>
            <a:r>
              <a:rPr lang="en-GB" baseline="0" dirty="0" smtClean="0"/>
              <a:t>.</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3</a:t>
            </a:fld>
            <a:endParaRPr lang="en-IN" dirty="0"/>
          </a:p>
        </p:txBody>
      </p:sp>
    </p:spTree>
    <p:extLst>
      <p:ext uri="{BB962C8B-B14F-4D97-AF65-F5344CB8AC3E}">
        <p14:creationId xmlns:p14="http://schemas.microsoft.com/office/powerpoint/2010/main" val="365726838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Colouring/</a:t>
            </a:r>
            <a:r>
              <a:rPr lang="en-GB" baseline="0" dirty="0" smtClean="0"/>
              <a:t> Painting/ Drawing.</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30</a:t>
            </a:fld>
            <a:endParaRPr lang="en-IN" dirty="0"/>
          </a:p>
        </p:txBody>
      </p:sp>
    </p:spTree>
    <p:extLst>
      <p:ext uri="{BB962C8B-B14F-4D97-AF65-F5344CB8AC3E}">
        <p14:creationId xmlns:p14="http://schemas.microsoft.com/office/powerpoint/2010/main" val="199075570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Do </a:t>
            </a:r>
            <a:r>
              <a:rPr lang="en-GB" dirty="0" err="1" smtClean="0"/>
              <a:t>matam</a:t>
            </a:r>
            <a:r>
              <a:rPr lang="en-GB" dirty="0" smtClean="0"/>
              <a:t>.</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31</a:t>
            </a:fld>
            <a:endParaRPr lang="en-IN" dirty="0"/>
          </a:p>
        </p:txBody>
      </p:sp>
    </p:spTree>
    <p:extLst>
      <p:ext uri="{BB962C8B-B14F-4D97-AF65-F5344CB8AC3E}">
        <p14:creationId xmlns:p14="http://schemas.microsoft.com/office/powerpoint/2010/main" val="150811332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Because we know our child…</a:t>
            </a:r>
          </a:p>
        </p:txBody>
      </p:sp>
      <p:sp>
        <p:nvSpPr>
          <p:cNvPr id="4" name="Slide Number Placeholder 3"/>
          <p:cNvSpPr>
            <a:spLocks noGrp="1"/>
          </p:cNvSpPr>
          <p:nvPr>
            <p:ph type="sldNum" sz="quarter" idx="10"/>
          </p:nvPr>
        </p:nvSpPr>
        <p:spPr/>
        <p:txBody>
          <a:bodyPr/>
          <a:lstStyle/>
          <a:p>
            <a:fld id="{5491DB2C-BED1-4C57-ABB7-02349BEEA311}" type="slidenum">
              <a:rPr lang="en-IN" smtClean="0"/>
              <a:pPr/>
              <a:t>32</a:t>
            </a:fld>
            <a:endParaRPr lang="en-IN" dirty="0"/>
          </a:p>
        </p:txBody>
      </p:sp>
    </p:spTree>
    <p:extLst>
      <p:ext uri="{BB962C8B-B14F-4D97-AF65-F5344CB8AC3E}">
        <p14:creationId xmlns:p14="http://schemas.microsoft.com/office/powerpoint/2010/main" val="34188609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GB" baseline="0" dirty="0" smtClean="0"/>
              <a:t>These slides are designed to enhance your interaction with the audience. You can display each slide and ask the audience about what does the slide speaks of.</a:t>
            </a:r>
            <a:endParaRPr lang="en-GB" dirty="0" smtClean="0"/>
          </a:p>
          <a:p>
            <a:pPr defTabSz="966612">
              <a:defRPr/>
            </a:pPr>
            <a:endParaRPr lang="en-US" dirty="0" smtClean="0"/>
          </a:p>
          <a:p>
            <a:pPr defTabSz="966612">
              <a:defRPr/>
            </a:pPr>
            <a:r>
              <a:rPr lang="en-US" dirty="0" smtClean="0"/>
              <a:t>The activity handout that you have has four sections which are the four areas</a:t>
            </a:r>
            <a:r>
              <a:rPr lang="en-US" baseline="0" dirty="0" smtClean="0"/>
              <a:t> of development. </a:t>
            </a:r>
          </a:p>
          <a:p>
            <a:pPr defTabSz="966612">
              <a:defRPr/>
            </a:pPr>
            <a:r>
              <a:rPr lang="en-US" baseline="0" dirty="0" smtClean="0"/>
              <a:t>Lets try to understand these fours areas better:</a:t>
            </a:r>
          </a:p>
          <a:p>
            <a:pPr marL="241653" indent="-241653" defTabSz="966612">
              <a:buFontTx/>
              <a:buAutoNum type="arabicPeriod"/>
              <a:defRPr/>
            </a:pPr>
            <a:r>
              <a:rPr lang="en-US" baseline="0" dirty="0" smtClean="0"/>
              <a:t>Physical</a:t>
            </a:r>
          </a:p>
          <a:p>
            <a:pPr marL="241653" indent="-241653" defTabSz="966612">
              <a:buFontTx/>
              <a:buAutoNum type="arabicPeriod"/>
              <a:defRPr/>
            </a:pPr>
            <a:r>
              <a:rPr lang="en-US" baseline="0" dirty="0" smtClean="0"/>
              <a:t>Socio Emotional</a:t>
            </a:r>
          </a:p>
          <a:p>
            <a:pPr marL="241653" indent="-241653" defTabSz="966612">
              <a:buFontTx/>
              <a:buAutoNum type="arabicPeriod"/>
              <a:defRPr/>
            </a:pPr>
            <a:r>
              <a:rPr lang="en-US" baseline="0" dirty="0" smtClean="0"/>
              <a:t>Cognitive</a:t>
            </a:r>
          </a:p>
          <a:p>
            <a:pPr marL="241653" indent="-241653" defTabSz="966612">
              <a:buFontTx/>
              <a:buAutoNum type="arabicPeriod"/>
              <a:defRPr/>
            </a:pPr>
            <a:r>
              <a:rPr lang="en-US" baseline="0" dirty="0" smtClean="0"/>
              <a:t>Language</a:t>
            </a:r>
          </a:p>
          <a:p>
            <a:pPr defTabSz="966612"/>
            <a:endParaRPr lang="en-US" dirty="0" smtClean="0"/>
          </a:p>
          <a:p>
            <a:pPr defTabSz="966612"/>
            <a:r>
              <a:rPr lang="en-US" dirty="0" smtClean="0"/>
              <a:t>We just clapped.</a:t>
            </a:r>
            <a:r>
              <a:rPr lang="en-US" baseline="0" dirty="0" smtClean="0"/>
              <a:t> What is clapping?</a:t>
            </a:r>
            <a:endParaRPr lang="en-US" dirty="0" smtClean="0"/>
          </a:p>
          <a:p>
            <a:pPr defTabSz="966612"/>
            <a:r>
              <a:rPr lang="en-US" dirty="0" smtClean="0"/>
              <a:t>Clapping</a:t>
            </a:r>
            <a:r>
              <a:rPr lang="en-US" baseline="0" dirty="0" smtClean="0"/>
              <a:t> and Tapping is a part of a </a:t>
            </a:r>
            <a:r>
              <a:rPr lang="en-US" baseline="0" dirty="0" err="1" smtClean="0"/>
              <a:t>childs</a:t>
            </a:r>
            <a:r>
              <a:rPr lang="en-US" baseline="0" dirty="0" smtClean="0"/>
              <a:t> motor skills development along with the hand and eye coordination. </a:t>
            </a:r>
            <a:endParaRPr lang="en-US"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33</a:t>
            </a:fld>
            <a:endParaRPr lang="en-IN" dirty="0"/>
          </a:p>
        </p:txBody>
      </p:sp>
    </p:spTree>
    <p:extLst>
      <p:ext uri="{BB962C8B-B14F-4D97-AF65-F5344CB8AC3E}">
        <p14:creationId xmlns:p14="http://schemas.microsoft.com/office/powerpoint/2010/main" val="24390863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normAutofit/>
          </a:bodyPr>
          <a:lstStyle/>
          <a:p>
            <a:r>
              <a:rPr lang="en-IN" dirty="0" smtClean="0"/>
              <a:t>Activity:</a:t>
            </a:r>
            <a:r>
              <a:rPr lang="en-IN" baseline="0" dirty="0" smtClean="0"/>
              <a:t> </a:t>
            </a:r>
          </a:p>
          <a:p>
            <a:r>
              <a:rPr lang="en-IN" baseline="0" dirty="0" smtClean="0"/>
              <a:t>Do </a:t>
            </a:r>
            <a:r>
              <a:rPr lang="en-IN" baseline="0" dirty="0" err="1" smtClean="0"/>
              <a:t>salam</a:t>
            </a:r>
            <a:r>
              <a:rPr lang="en-IN" baseline="0" dirty="0" smtClean="0"/>
              <a:t> with the person to your </a:t>
            </a:r>
            <a:r>
              <a:rPr lang="en-IN" baseline="0" dirty="0"/>
              <a:t>right </a:t>
            </a:r>
            <a:r>
              <a:rPr lang="en-IN" baseline="0" dirty="0" smtClean="0"/>
              <a:t>and </a:t>
            </a:r>
            <a:r>
              <a:rPr lang="en-IN" baseline="0" dirty="0"/>
              <a:t>give a smile to </a:t>
            </a:r>
            <a:r>
              <a:rPr lang="en-IN" baseline="0" dirty="0" smtClean="0"/>
              <a:t>the person to your left.</a:t>
            </a:r>
          </a:p>
          <a:p>
            <a:endParaRPr lang="en-IN" baseline="0" dirty="0" smtClean="0"/>
          </a:p>
          <a:p>
            <a:r>
              <a:rPr lang="en-IN" baseline="0" dirty="0" smtClean="0"/>
              <a:t>The child starts communicating through different ways…</a:t>
            </a:r>
          </a:p>
          <a:p>
            <a:endParaRPr lang="en-IN" baseline="0" dirty="0" smtClean="0"/>
          </a:p>
          <a:p>
            <a:r>
              <a:rPr lang="en-IN" baseline="0" dirty="0" smtClean="0"/>
              <a:t>Smile is a Universal Language. We learn and develop moral &amp; spiritual values in </a:t>
            </a:r>
            <a:r>
              <a:rPr lang="en-IN" baseline="0" dirty="0" err="1" smtClean="0"/>
              <a:t>Hazrat</a:t>
            </a:r>
            <a:r>
              <a:rPr lang="en-IN" baseline="0" dirty="0" smtClean="0"/>
              <a:t> Aaliyah TUS.</a:t>
            </a:r>
          </a:p>
          <a:p>
            <a:pPr defTabSz="966612">
              <a:defRPr/>
            </a:pPr>
            <a:r>
              <a:rPr lang="en-IN" baseline="0" dirty="0" smtClean="0"/>
              <a:t>How would you feel when </a:t>
            </a:r>
            <a:r>
              <a:rPr lang="en-IN" baseline="0" dirty="0" err="1" smtClean="0"/>
              <a:t>Maula</a:t>
            </a:r>
            <a:r>
              <a:rPr lang="en-IN" baseline="0" dirty="0" smtClean="0"/>
              <a:t> TUS Smiles at you? Or when you do </a:t>
            </a:r>
            <a:r>
              <a:rPr lang="en-IN" baseline="0" dirty="0" err="1" smtClean="0"/>
              <a:t>Qadambosi</a:t>
            </a:r>
            <a:r>
              <a:rPr lang="en-IN" baseline="0" dirty="0" smtClean="0"/>
              <a:t> of </a:t>
            </a:r>
            <a:r>
              <a:rPr lang="en-IN" baseline="0" dirty="0" err="1" smtClean="0"/>
              <a:t>Maula</a:t>
            </a:r>
            <a:r>
              <a:rPr lang="en-IN" baseline="0" dirty="0" smtClean="0"/>
              <a:t> TUS?</a:t>
            </a:r>
          </a:p>
        </p:txBody>
      </p:sp>
      <p:sp>
        <p:nvSpPr>
          <p:cNvPr id="4" name="Slide Number Placeholder 3"/>
          <p:cNvSpPr>
            <a:spLocks noGrp="1"/>
          </p:cNvSpPr>
          <p:nvPr>
            <p:ph type="sldNum" sz="quarter" idx="10"/>
          </p:nvPr>
        </p:nvSpPr>
        <p:spPr/>
        <p:txBody>
          <a:bodyPr/>
          <a:lstStyle/>
          <a:p>
            <a:fld id="{5491DB2C-BED1-4C57-ABB7-02349BEEA311}" type="slidenum">
              <a:rPr lang="en-IN" smtClean="0"/>
              <a:pPr/>
              <a:t>34</a:t>
            </a:fld>
            <a:endParaRPr lang="en-IN" dirty="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35</a:t>
            </a:fld>
            <a:endParaRPr lang="en-IN" dirty="0"/>
          </a:p>
        </p:txBody>
      </p:sp>
    </p:spTree>
    <p:extLst>
      <p:ext uri="{BB962C8B-B14F-4D97-AF65-F5344CB8AC3E}">
        <p14:creationId xmlns:p14="http://schemas.microsoft.com/office/powerpoint/2010/main" val="27832097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36</a:t>
            </a:fld>
            <a:endParaRPr lang="en-IN" dirty="0"/>
          </a:p>
        </p:txBody>
      </p:sp>
    </p:spTree>
    <p:extLst>
      <p:ext uri="{BB962C8B-B14F-4D97-AF65-F5344CB8AC3E}">
        <p14:creationId xmlns:p14="http://schemas.microsoft.com/office/powerpoint/2010/main" val="35387039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smtClean="0"/>
              <a:t>Language is also a part of the cognitive development.</a:t>
            </a:r>
          </a:p>
          <a:p>
            <a:pPr defTabSz="966612">
              <a:defRPr/>
            </a:pPr>
            <a:r>
              <a:rPr lang="en-US" dirty="0" smtClean="0"/>
              <a:t>Babbling </a:t>
            </a:r>
            <a:r>
              <a:rPr lang="en-US" dirty="0"/>
              <a:t>is the beginning of </a:t>
            </a:r>
            <a:r>
              <a:rPr lang="en-US" dirty="0" smtClean="0"/>
              <a:t>Speech. </a:t>
            </a:r>
          </a:p>
          <a:p>
            <a:pPr defTabSz="966612">
              <a:defRPr/>
            </a:pPr>
            <a:r>
              <a:rPr lang="en-US" dirty="0" smtClean="0"/>
              <a:t>Language </a:t>
            </a:r>
            <a:r>
              <a:rPr lang="en-US" dirty="0"/>
              <a:t>is to respond,</a:t>
            </a:r>
            <a:r>
              <a:rPr lang="en-US" baseline="0" dirty="0"/>
              <a:t> creativity is through imagination. </a:t>
            </a:r>
            <a:endParaRPr lang="en-US"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37</a:t>
            </a:fld>
            <a:endParaRPr lang="en-IN" dirty="0"/>
          </a:p>
        </p:txBody>
      </p:sp>
    </p:spTree>
    <p:extLst>
      <p:ext uri="{BB962C8B-B14F-4D97-AF65-F5344CB8AC3E}">
        <p14:creationId xmlns:p14="http://schemas.microsoft.com/office/powerpoint/2010/main" val="271918361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38</a:t>
            </a:fld>
            <a:endParaRPr lang="en-IN" dirty="0"/>
          </a:p>
        </p:txBody>
      </p:sp>
    </p:spTree>
    <p:extLst>
      <p:ext uri="{BB962C8B-B14F-4D97-AF65-F5344CB8AC3E}">
        <p14:creationId xmlns:p14="http://schemas.microsoft.com/office/powerpoint/2010/main" val="408440699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39</a:t>
            </a:fld>
            <a:endParaRPr lang="en-IN" dirty="0"/>
          </a:p>
        </p:txBody>
      </p:sp>
    </p:spTree>
    <p:extLst>
      <p:ext uri="{BB962C8B-B14F-4D97-AF65-F5344CB8AC3E}">
        <p14:creationId xmlns:p14="http://schemas.microsoft.com/office/powerpoint/2010/main" val="2528295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dirty="0" err="1" smtClean="0"/>
              <a:t>Sagla</a:t>
            </a:r>
            <a:r>
              <a:rPr lang="en-GB" dirty="0" smtClean="0"/>
              <a:t> </a:t>
            </a:r>
            <a:r>
              <a:rPr lang="en-GB" baseline="0" dirty="0" err="1" smtClean="0"/>
              <a:t>saathe</a:t>
            </a:r>
            <a:r>
              <a:rPr lang="en-GB" baseline="0" dirty="0" smtClean="0"/>
              <a:t> </a:t>
            </a:r>
            <a:r>
              <a:rPr lang="en-GB" baseline="0" dirty="0" err="1" smtClean="0"/>
              <a:t>mili</a:t>
            </a:r>
            <a:r>
              <a:rPr lang="en-GB" baseline="0" dirty="0" smtClean="0"/>
              <a:t> ne </a:t>
            </a:r>
            <a:r>
              <a:rPr lang="en-GB" baseline="0" dirty="0" err="1" smtClean="0"/>
              <a:t>tilawat</a:t>
            </a:r>
            <a:r>
              <a:rPr lang="en-GB" baseline="0" dirty="0" smtClean="0"/>
              <a:t> </a:t>
            </a:r>
            <a:r>
              <a:rPr lang="en-GB" baseline="0" dirty="0" err="1" smtClean="0"/>
              <a:t>kari</a:t>
            </a:r>
            <a:r>
              <a:rPr lang="en-GB" baseline="0" dirty="0" smtClean="0"/>
              <a:t> sake </a:t>
            </a:r>
            <a:r>
              <a:rPr lang="en-GB" baseline="0" dirty="0" err="1" smtClean="0"/>
              <a:t>che</a:t>
            </a:r>
            <a:r>
              <a:rPr lang="en-GB" baseline="0" dirty="0" smtClean="0"/>
              <a:t>.</a:t>
            </a:r>
            <a:endParaRPr lang="en-GB"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4</a:t>
            </a:fld>
            <a:endParaRPr lang="en-IN" dirty="0"/>
          </a:p>
        </p:txBody>
      </p:sp>
    </p:spTree>
    <p:extLst>
      <p:ext uri="{BB962C8B-B14F-4D97-AF65-F5344CB8AC3E}">
        <p14:creationId xmlns:p14="http://schemas.microsoft.com/office/powerpoint/2010/main" val="21517350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40</a:t>
            </a:fld>
            <a:endParaRPr lang="en-IN" dirty="0"/>
          </a:p>
        </p:txBody>
      </p:sp>
    </p:spTree>
    <p:extLst>
      <p:ext uri="{BB962C8B-B14F-4D97-AF65-F5344CB8AC3E}">
        <p14:creationId xmlns:p14="http://schemas.microsoft.com/office/powerpoint/2010/main" val="174638638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41</a:t>
            </a:fld>
            <a:endParaRPr lang="en-IN" dirty="0"/>
          </a:p>
        </p:txBody>
      </p:sp>
    </p:spTree>
    <p:extLst>
      <p:ext uri="{BB962C8B-B14F-4D97-AF65-F5344CB8AC3E}">
        <p14:creationId xmlns:p14="http://schemas.microsoft.com/office/powerpoint/2010/main" val="278953322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 dirty="0" smtClean="0"/>
              <a:t>I am sure all of you had a meaningful time enhancing your awareness about your child. </a:t>
            </a:r>
          </a:p>
          <a:p>
            <a:r>
              <a:rPr lang="en" dirty="0" smtClean="0"/>
              <a:t>Let</a:t>
            </a:r>
            <a:r>
              <a:rPr lang="en" baseline="0" dirty="0" smtClean="0"/>
              <a:t> us now</a:t>
            </a:r>
            <a:r>
              <a:rPr lang="en" dirty="0" smtClean="0"/>
              <a:t> focus on ourselves and our actions as parents in shaping the personalities of our children.</a:t>
            </a:r>
          </a:p>
          <a:p>
            <a:pPr defTabSz="966612"/>
            <a:endParaRPr lang="en-GB" dirty="0" smtClean="0"/>
          </a:p>
          <a:p>
            <a:pPr defTabSz="966612"/>
            <a:r>
              <a:rPr lang="en-GB" dirty="0" smtClean="0"/>
              <a:t>Explain nature and nurture.</a:t>
            </a:r>
          </a:p>
        </p:txBody>
      </p:sp>
      <p:sp>
        <p:nvSpPr>
          <p:cNvPr id="4" name="Slide Number Placeholder 3"/>
          <p:cNvSpPr>
            <a:spLocks noGrp="1"/>
          </p:cNvSpPr>
          <p:nvPr>
            <p:ph type="sldNum" sz="quarter" idx="10"/>
          </p:nvPr>
        </p:nvSpPr>
        <p:spPr/>
        <p:txBody>
          <a:bodyPr/>
          <a:lstStyle/>
          <a:p>
            <a:fld id="{5491DB2C-BED1-4C57-ABB7-02349BEEA311}" type="slidenum">
              <a:rPr lang="en-IN" smtClean="0"/>
              <a:pPr/>
              <a:t>42</a:t>
            </a:fld>
            <a:endParaRPr lang="en-IN" dirty="0"/>
          </a:p>
        </p:txBody>
      </p:sp>
    </p:spTree>
    <p:extLst>
      <p:ext uri="{BB962C8B-B14F-4D97-AF65-F5344CB8AC3E}">
        <p14:creationId xmlns:p14="http://schemas.microsoft.com/office/powerpoint/2010/main" val="2409636041"/>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Shape 12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28" name="Shape 12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endParaRPr dirty="0"/>
          </a:p>
          <a:p>
            <a:r>
              <a:rPr lang="en" dirty="0" smtClean="0"/>
              <a:t>We will begin </a:t>
            </a:r>
            <a:r>
              <a:rPr lang="en" dirty="0"/>
              <a:t>with an activity which </a:t>
            </a:r>
            <a:r>
              <a:rPr lang="en" dirty="0" smtClean="0"/>
              <a:t>will help </a:t>
            </a:r>
            <a:r>
              <a:rPr lang="en" dirty="0"/>
              <a:t>us understand the connection, correlation between Nature and Nurture</a:t>
            </a:r>
            <a:r>
              <a:rPr lang="en" dirty="0" smtClean="0"/>
              <a:t>.</a:t>
            </a:r>
            <a:endParaRPr lang="en-GB" dirty="0" smtClean="0"/>
          </a:p>
          <a:p>
            <a:pPr defTabSz="966612">
              <a:defRPr/>
            </a:pPr>
            <a:r>
              <a:rPr lang="en-GB" dirty="0" smtClean="0"/>
              <a:t>Print the activity flash cards as per the estimated audience count in</a:t>
            </a:r>
            <a:r>
              <a:rPr lang="en-GB" baseline="0" dirty="0" smtClean="0"/>
              <a:t> your </a:t>
            </a:r>
            <a:r>
              <a:rPr lang="en-GB" baseline="0" dirty="0" err="1" smtClean="0"/>
              <a:t>mauze</a:t>
            </a:r>
            <a:r>
              <a:rPr lang="en-GB" baseline="0" dirty="0" smtClean="0"/>
              <a:t> and distribute them with other handouts upon entry. (You will require a few volunteers to do so)</a:t>
            </a:r>
          </a:p>
        </p:txBody>
      </p:sp>
    </p:spTree>
    <p:extLst>
      <p:ext uri="{BB962C8B-B14F-4D97-AF65-F5344CB8AC3E}">
        <p14:creationId xmlns:p14="http://schemas.microsoft.com/office/powerpoint/2010/main" val="31465368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Shape 133"/>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34" name="Shape 134"/>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Eye Colour.</a:t>
            </a:r>
            <a:endParaRPr dirty="0"/>
          </a:p>
        </p:txBody>
      </p:sp>
    </p:spTree>
    <p:extLst>
      <p:ext uri="{BB962C8B-B14F-4D97-AF65-F5344CB8AC3E}">
        <p14:creationId xmlns:p14="http://schemas.microsoft.com/office/powerpoint/2010/main" val="11025032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
        <p:cNvGrpSpPr/>
        <p:nvPr/>
      </p:nvGrpSpPr>
      <p:grpSpPr>
        <a:xfrm>
          <a:off x="0" y="0"/>
          <a:ext cx="0" cy="0"/>
          <a:chOff x="0" y="0"/>
          <a:chExt cx="0" cy="0"/>
        </a:xfrm>
      </p:grpSpPr>
      <p:sp>
        <p:nvSpPr>
          <p:cNvPr id="140" name="Shape 140"/>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1" name="Shape 141"/>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Anger.</a:t>
            </a:r>
            <a:endParaRPr dirty="0"/>
          </a:p>
        </p:txBody>
      </p:sp>
    </p:spTree>
    <p:extLst>
      <p:ext uri="{BB962C8B-B14F-4D97-AF65-F5344CB8AC3E}">
        <p14:creationId xmlns:p14="http://schemas.microsoft.com/office/powerpoint/2010/main" val="125120736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Shape 147"/>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48" name="Shape 148"/>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Voice.</a:t>
            </a:r>
            <a:endParaRPr dirty="0"/>
          </a:p>
        </p:txBody>
      </p:sp>
    </p:spTree>
    <p:extLst>
      <p:ext uri="{BB962C8B-B14F-4D97-AF65-F5344CB8AC3E}">
        <p14:creationId xmlns:p14="http://schemas.microsoft.com/office/powerpoint/2010/main" val="317361706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Shape 154"/>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55" name="Shape 155"/>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Height.</a:t>
            </a:r>
            <a:endParaRPr dirty="0"/>
          </a:p>
        </p:txBody>
      </p:sp>
    </p:spTree>
    <p:extLst>
      <p:ext uri="{BB962C8B-B14F-4D97-AF65-F5344CB8AC3E}">
        <p14:creationId xmlns:p14="http://schemas.microsoft.com/office/powerpoint/2010/main" val="174253672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Shape 16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2" name="Shape 16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Intelligence.</a:t>
            </a:r>
            <a:endParaRPr dirty="0"/>
          </a:p>
        </p:txBody>
      </p:sp>
    </p:spTree>
    <p:extLst>
      <p:ext uri="{BB962C8B-B14F-4D97-AF65-F5344CB8AC3E}">
        <p14:creationId xmlns:p14="http://schemas.microsoft.com/office/powerpoint/2010/main" val="145504838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Shape 16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69" name="Shape 16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Shyness.</a:t>
            </a:r>
            <a:endParaRPr dirty="0"/>
          </a:p>
        </p:txBody>
      </p:sp>
    </p:spTree>
    <p:extLst>
      <p:ext uri="{BB962C8B-B14F-4D97-AF65-F5344CB8AC3E}">
        <p14:creationId xmlns:p14="http://schemas.microsoft.com/office/powerpoint/2010/main" val="8901687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dirty="0" err="1" smtClean="0"/>
              <a:t>Sagla</a:t>
            </a:r>
            <a:r>
              <a:rPr lang="en-GB" dirty="0" smtClean="0"/>
              <a:t> </a:t>
            </a:r>
            <a:r>
              <a:rPr lang="en-GB" baseline="0" dirty="0" err="1" smtClean="0"/>
              <a:t>saathe</a:t>
            </a:r>
            <a:r>
              <a:rPr lang="en-GB" baseline="0" dirty="0" smtClean="0"/>
              <a:t> </a:t>
            </a:r>
            <a:r>
              <a:rPr lang="en-GB" baseline="0" dirty="0" err="1" smtClean="0"/>
              <a:t>mili</a:t>
            </a:r>
            <a:r>
              <a:rPr lang="en-GB" baseline="0" dirty="0" smtClean="0"/>
              <a:t> ne </a:t>
            </a:r>
            <a:r>
              <a:rPr lang="en-GB" baseline="0" dirty="0" err="1" smtClean="0"/>
              <a:t>tilawat</a:t>
            </a:r>
            <a:r>
              <a:rPr lang="en-GB" baseline="0" dirty="0" smtClean="0"/>
              <a:t> </a:t>
            </a:r>
            <a:r>
              <a:rPr lang="en-GB" baseline="0" dirty="0" err="1" smtClean="0"/>
              <a:t>kari</a:t>
            </a:r>
            <a:r>
              <a:rPr lang="en-GB" baseline="0" dirty="0" smtClean="0"/>
              <a:t> sake </a:t>
            </a:r>
            <a:r>
              <a:rPr lang="en-GB" baseline="0" dirty="0" err="1" smtClean="0"/>
              <a:t>che</a:t>
            </a:r>
            <a:r>
              <a:rPr lang="en-GB" baseline="0" dirty="0" smtClean="0"/>
              <a:t>.</a:t>
            </a:r>
            <a:endParaRPr lang="en-GB"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5</a:t>
            </a:fld>
            <a:endParaRPr lang="en-IN" dirty="0"/>
          </a:p>
        </p:txBody>
      </p:sp>
    </p:spTree>
    <p:extLst>
      <p:ext uri="{BB962C8B-B14F-4D97-AF65-F5344CB8AC3E}">
        <p14:creationId xmlns:p14="http://schemas.microsoft.com/office/powerpoint/2010/main" val="439963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Shape 17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76" name="Shape 17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Patience.</a:t>
            </a:r>
          </a:p>
        </p:txBody>
      </p:sp>
    </p:spTree>
    <p:extLst>
      <p:ext uri="{BB962C8B-B14F-4D97-AF65-F5344CB8AC3E}">
        <p14:creationId xmlns:p14="http://schemas.microsoft.com/office/powerpoint/2010/main" val="28870040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1"/>
        <p:cNvGrpSpPr/>
        <p:nvPr/>
      </p:nvGrpSpPr>
      <p:grpSpPr>
        <a:xfrm>
          <a:off x="0" y="0"/>
          <a:ext cx="0" cy="0"/>
          <a:chOff x="0" y="0"/>
          <a:chExt cx="0" cy="0"/>
        </a:xfrm>
      </p:grpSpPr>
      <p:sp>
        <p:nvSpPr>
          <p:cNvPr id="182" name="Shape 182"/>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3" name="Shape 183"/>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smtClean="0"/>
              <a:t>Skin colour</a:t>
            </a:r>
            <a:endParaRPr dirty="0"/>
          </a:p>
        </p:txBody>
      </p:sp>
    </p:spTree>
    <p:extLst>
      <p:ext uri="{BB962C8B-B14F-4D97-AF65-F5344CB8AC3E}">
        <p14:creationId xmlns:p14="http://schemas.microsoft.com/office/powerpoint/2010/main" val="259040632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Shape 18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89" name="Shape 18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 dirty="0" smtClean="0"/>
              <a:t>Creativity &amp; Imagination.</a:t>
            </a:r>
            <a:endParaRPr lang="en" dirty="0"/>
          </a:p>
        </p:txBody>
      </p:sp>
    </p:spTree>
    <p:extLst>
      <p:ext uri="{BB962C8B-B14F-4D97-AF65-F5344CB8AC3E}">
        <p14:creationId xmlns:p14="http://schemas.microsoft.com/office/powerpoint/2010/main" val="282641927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Shape 195"/>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196" name="Shape 196"/>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 dirty="0" smtClean="0"/>
              <a:t>Conclusion of this activity.</a:t>
            </a:r>
          </a:p>
          <a:p>
            <a:endParaRPr lang="en" dirty="0" smtClean="0"/>
          </a:p>
          <a:p>
            <a:r>
              <a:rPr lang="en" dirty="0" smtClean="0"/>
              <a:t>This </a:t>
            </a:r>
            <a:r>
              <a:rPr lang="en" dirty="0"/>
              <a:t>reinforces </a:t>
            </a:r>
            <a:r>
              <a:rPr lang="en" dirty="0" smtClean="0"/>
              <a:t>that for nurturing/</a:t>
            </a:r>
            <a:r>
              <a:rPr lang="en" baseline="0" dirty="0" smtClean="0"/>
              <a:t> </a:t>
            </a:r>
            <a:r>
              <a:rPr lang="en" dirty="0" smtClean="0"/>
              <a:t>tarbiyat &amp; good </a:t>
            </a:r>
            <a:r>
              <a:rPr lang="en" dirty="0"/>
              <a:t>parenting we need to know </a:t>
            </a:r>
            <a:r>
              <a:rPr lang="en" dirty="0" smtClean="0"/>
              <a:t>about the factors </a:t>
            </a:r>
            <a:r>
              <a:rPr lang="en" dirty="0"/>
              <a:t>which </a:t>
            </a:r>
            <a:r>
              <a:rPr lang="en" dirty="0" smtClean="0"/>
              <a:t>affect </a:t>
            </a:r>
            <a:r>
              <a:rPr lang="en" dirty="0"/>
              <a:t>and </a:t>
            </a:r>
            <a:r>
              <a:rPr lang="en" dirty="0" smtClean="0"/>
              <a:t>shape the personalities of our children and know them better.</a:t>
            </a:r>
            <a:endParaRPr lang="en" dirty="0"/>
          </a:p>
          <a:p>
            <a:endParaRPr dirty="0"/>
          </a:p>
          <a:p>
            <a:r>
              <a:rPr lang="en" dirty="0" smtClean="0"/>
              <a:t>Emm </a:t>
            </a:r>
            <a:r>
              <a:rPr lang="en" dirty="0"/>
              <a:t>bhi </a:t>
            </a:r>
            <a:r>
              <a:rPr lang="en" dirty="0" smtClean="0"/>
              <a:t>wadeh </a:t>
            </a:r>
            <a:r>
              <a:rPr lang="en" dirty="0"/>
              <a:t>thai </a:t>
            </a:r>
            <a:r>
              <a:rPr lang="en" dirty="0" smtClean="0"/>
              <a:t>che </a:t>
            </a:r>
            <a:r>
              <a:rPr lang="en" dirty="0"/>
              <a:t>ke khuda </a:t>
            </a:r>
            <a:r>
              <a:rPr lang="en" dirty="0" smtClean="0"/>
              <a:t>TA ye </a:t>
            </a:r>
            <a:r>
              <a:rPr lang="en" dirty="0"/>
              <a:t>insaan ne </a:t>
            </a:r>
            <a:r>
              <a:rPr lang="en" dirty="0" smtClean="0"/>
              <a:t>ghani quwat/</a:t>
            </a:r>
            <a:r>
              <a:rPr lang="en" baseline="0" dirty="0" smtClean="0"/>
              <a:t> </a:t>
            </a:r>
            <a:r>
              <a:rPr lang="en" dirty="0" smtClean="0"/>
              <a:t>potential ane </a:t>
            </a:r>
            <a:r>
              <a:rPr lang="en" dirty="0"/>
              <a:t>uniqueness aapi che. </a:t>
            </a:r>
            <a:r>
              <a:rPr lang="en" dirty="0" smtClean="0"/>
              <a:t>Ye </a:t>
            </a:r>
            <a:r>
              <a:rPr lang="en" dirty="0"/>
              <a:t>khuda ni </a:t>
            </a:r>
            <a:r>
              <a:rPr lang="en" dirty="0" smtClean="0"/>
              <a:t>nemat che</a:t>
            </a:r>
            <a:r>
              <a:rPr lang="en" baseline="0" dirty="0" smtClean="0"/>
              <a:t> j</a:t>
            </a:r>
            <a:r>
              <a:rPr lang="en" dirty="0" smtClean="0"/>
              <a:t>e no </a:t>
            </a:r>
            <a:r>
              <a:rPr lang="en" dirty="0"/>
              <a:t>Shukur kai tarah ada thai sakey ke Jem Maula </a:t>
            </a:r>
            <a:r>
              <a:rPr lang="en" dirty="0" smtClean="0"/>
              <a:t>TUS chahe </a:t>
            </a:r>
            <a:r>
              <a:rPr lang="en" dirty="0"/>
              <a:t>che ye misal apna farzando ni Tarbiyat </a:t>
            </a:r>
            <a:r>
              <a:rPr lang="en" dirty="0" smtClean="0"/>
              <a:t>kari </a:t>
            </a:r>
            <a:r>
              <a:rPr lang="en" dirty="0"/>
              <a:t>ne </a:t>
            </a:r>
          </a:p>
        </p:txBody>
      </p:sp>
    </p:spTree>
    <p:extLst>
      <p:ext uri="{BB962C8B-B14F-4D97-AF65-F5344CB8AC3E}">
        <p14:creationId xmlns:p14="http://schemas.microsoft.com/office/powerpoint/2010/main" val="1497215907"/>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Nakhlun</a:t>
            </a:r>
            <a:r>
              <a:rPr lang="en-GB" baseline="0" dirty="0" smtClean="0"/>
              <a:t> </a:t>
            </a:r>
            <a:r>
              <a:rPr lang="en-GB" baseline="0" dirty="0" err="1" smtClean="0"/>
              <a:t>Insha</a:t>
            </a:r>
            <a:r>
              <a:rPr lang="en-GB" baseline="0" dirty="0" smtClean="0"/>
              <a:t> Allah - </a:t>
            </a:r>
            <a:r>
              <a:rPr lang="en-GB" baseline="0" dirty="0" err="1" smtClean="0"/>
              <a:t>Qambar</a:t>
            </a:r>
            <a:r>
              <a:rPr lang="en-GB" dirty="0" smtClean="0"/>
              <a:t> </a:t>
            </a:r>
            <a:r>
              <a:rPr lang="en-GB" dirty="0" err="1" smtClean="0"/>
              <a:t>ni</a:t>
            </a:r>
            <a:r>
              <a:rPr lang="en-GB" dirty="0" smtClean="0"/>
              <a:t> </a:t>
            </a:r>
            <a:r>
              <a:rPr lang="en-GB" dirty="0" err="1" smtClean="0"/>
              <a:t>riwayat</a:t>
            </a:r>
            <a:r>
              <a:rPr lang="en-GB" dirty="0" smtClean="0"/>
              <a:t>.</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54</a:t>
            </a:fld>
            <a:endParaRPr lang="en-IN" dirty="0"/>
          </a:p>
        </p:txBody>
      </p:sp>
    </p:spTree>
    <p:extLst>
      <p:ext uri="{BB962C8B-B14F-4D97-AF65-F5344CB8AC3E}">
        <p14:creationId xmlns:p14="http://schemas.microsoft.com/office/powerpoint/2010/main" val="174812197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Shape 201"/>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2" name="Shape 202"/>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GB" dirty="0" err="1" smtClean="0"/>
              <a:t>Nakhl</a:t>
            </a:r>
            <a:r>
              <a:rPr lang="en-GB" baseline="0" dirty="0" smtClean="0"/>
              <a:t> - </a:t>
            </a:r>
            <a:r>
              <a:rPr lang="en-GB" baseline="0" dirty="0" err="1" smtClean="0"/>
              <a:t>farmawi</a:t>
            </a:r>
            <a:r>
              <a:rPr lang="en-GB" baseline="0" dirty="0" smtClean="0"/>
              <a:t> ne </a:t>
            </a:r>
            <a:r>
              <a:rPr lang="en-GB" dirty="0" err="1" smtClean="0"/>
              <a:t>thalia</a:t>
            </a:r>
            <a:r>
              <a:rPr lang="en-GB" dirty="0" smtClean="0"/>
              <a:t> </a:t>
            </a:r>
            <a:r>
              <a:rPr lang="en-GB" dirty="0" err="1" smtClean="0"/>
              <a:t>na</a:t>
            </a:r>
            <a:r>
              <a:rPr lang="en-GB" dirty="0" smtClean="0"/>
              <a:t> Potential (je </a:t>
            </a:r>
            <a:r>
              <a:rPr lang="en-GB" dirty="0" err="1" smtClean="0"/>
              <a:t>ehna</a:t>
            </a:r>
            <a:r>
              <a:rPr lang="en-GB" dirty="0" smtClean="0"/>
              <a:t> nature ma </a:t>
            </a:r>
            <a:r>
              <a:rPr lang="en-GB" dirty="0" err="1" smtClean="0"/>
              <a:t>che</a:t>
            </a:r>
            <a:r>
              <a:rPr lang="en-GB" dirty="0" smtClean="0"/>
              <a:t>)</a:t>
            </a:r>
            <a:r>
              <a:rPr lang="en-GB" baseline="0" dirty="0" smtClean="0"/>
              <a:t> </a:t>
            </a:r>
            <a:r>
              <a:rPr lang="en-GB" baseline="0" dirty="0" err="1" smtClean="0"/>
              <a:t>batayu</a:t>
            </a:r>
            <a:endParaRPr lang="en-GB" baseline="0" dirty="0" smtClean="0"/>
          </a:p>
          <a:p>
            <a:r>
              <a:rPr lang="en-GB" baseline="0" dirty="0" err="1" smtClean="0"/>
              <a:t>Insha</a:t>
            </a:r>
            <a:r>
              <a:rPr lang="en-GB" baseline="0" dirty="0" smtClean="0"/>
              <a:t> Allah - </a:t>
            </a:r>
            <a:r>
              <a:rPr lang="en-GB" baseline="0" dirty="0" err="1" smtClean="0"/>
              <a:t>farmawi</a:t>
            </a:r>
            <a:r>
              <a:rPr lang="en-GB" baseline="0" dirty="0" smtClean="0"/>
              <a:t> ne nurturing </a:t>
            </a:r>
            <a:r>
              <a:rPr lang="en-GB" baseline="0" dirty="0" err="1" smtClean="0"/>
              <a:t>taraf</a:t>
            </a:r>
            <a:r>
              <a:rPr lang="en-GB" baseline="0" dirty="0" smtClean="0"/>
              <a:t> </a:t>
            </a:r>
            <a:r>
              <a:rPr lang="en-GB" baseline="0" dirty="0" err="1" smtClean="0"/>
              <a:t>isharo</a:t>
            </a:r>
            <a:r>
              <a:rPr lang="en-GB" baseline="0" dirty="0" smtClean="0"/>
              <a:t> </a:t>
            </a:r>
            <a:r>
              <a:rPr lang="en-GB" baseline="0" dirty="0" err="1" smtClean="0"/>
              <a:t>kido</a:t>
            </a:r>
            <a:r>
              <a:rPr lang="en-GB" baseline="0" dirty="0" smtClean="0"/>
              <a:t> (jo </a:t>
            </a:r>
            <a:r>
              <a:rPr lang="en-GB" baseline="0" dirty="0" err="1" smtClean="0"/>
              <a:t>barabar</a:t>
            </a:r>
            <a:r>
              <a:rPr lang="en-GB" baseline="0" dirty="0" smtClean="0"/>
              <a:t> nurture </a:t>
            </a:r>
            <a:r>
              <a:rPr lang="en-GB" baseline="0" dirty="0" err="1" smtClean="0"/>
              <a:t>karwa</a:t>
            </a:r>
            <a:r>
              <a:rPr lang="en-GB" baseline="0" dirty="0" smtClean="0"/>
              <a:t> ma </a:t>
            </a:r>
            <a:r>
              <a:rPr lang="en-GB" baseline="0" dirty="0" err="1" smtClean="0"/>
              <a:t>awse</a:t>
            </a:r>
            <a:r>
              <a:rPr lang="en-GB" baseline="0" dirty="0" smtClean="0"/>
              <a:t> to)</a:t>
            </a:r>
            <a:endParaRPr lang="en-GB" dirty="0" smtClean="0"/>
          </a:p>
        </p:txBody>
      </p:sp>
    </p:spTree>
    <p:extLst>
      <p:ext uri="{BB962C8B-B14F-4D97-AF65-F5344CB8AC3E}">
        <p14:creationId xmlns:p14="http://schemas.microsoft.com/office/powerpoint/2010/main" val="212721687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Shape 20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09" name="Shape 20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 dirty="0" smtClean="0"/>
              <a:t>This</a:t>
            </a:r>
            <a:r>
              <a:rPr lang="en" baseline="0" dirty="0" smtClean="0"/>
              <a:t> qawl mubarak of Saheb al-Rasail is </a:t>
            </a:r>
            <a:r>
              <a:rPr lang="en" dirty="0" smtClean="0"/>
              <a:t>Pivotal </a:t>
            </a:r>
            <a:r>
              <a:rPr lang="en" dirty="0"/>
              <a:t>in </a:t>
            </a:r>
            <a:r>
              <a:rPr lang="en" dirty="0" smtClean="0"/>
              <a:t>understanding </a:t>
            </a:r>
            <a:r>
              <a:rPr lang="en" dirty="0"/>
              <a:t>the importance of Tarbiyat and Good Parenting In Islam.</a:t>
            </a:r>
          </a:p>
          <a:p>
            <a:r>
              <a:rPr lang="en" dirty="0"/>
              <a:t>It emphasizes that the onus of good </a:t>
            </a:r>
            <a:r>
              <a:rPr lang="en" dirty="0" smtClean="0"/>
              <a:t>parenting </a:t>
            </a:r>
            <a:r>
              <a:rPr lang="en" dirty="0"/>
              <a:t>is </a:t>
            </a:r>
            <a:r>
              <a:rPr lang="en" dirty="0" smtClean="0"/>
              <a:t>upon the Parents.</a:t>
            </a:r>
            <a:endParaRPr lang="en" dirty="0"/>
          </a:p>
        </p:txBody>
      </p:sp>
    </p:spTree>
    <p:extLst>
      <p:ext uri="{BB962C8B-B14F-4D97-AF65-F5344CB8AC3E}">
        <p14:creationId xmlns:p14="http://schemas.microsoft.com/office/powerpoint/2010/main" val="274988529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Shape 218"/>
          <p:cNvSpPr>
            <a:spLocks noGrp="1" noRot="1" noChangeAspect="1"/>
          </p:cNvSpPr>
          <p:nvPr>
            <p:ph type="sldImg" idx="2"/>
          </p:nvPr>
        </p:nvSpPr>
        <p:spPr>
          <a:xfrm>
            <a:off x="457200" y="720725"/>
            <a:ext cx="6400800" cy="360045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219" name="Shape 219"/>
          <p:cNvSpPr txBox="1">
            <a:spLocks noGrp="1"/>
          </p:cNvSpPr>
          <p:nvPr>
            <p:ph type="body" idx="1"/>
          </p:nvPr>
        </p:nvSpPr>
        <p:spPr>
          <a:xfrm>
            <a:off x="731520" y="4560570"/>
            <a:ext cx="5852160" cy="4320540"/>
          </a:xfrm>
          <a:prstGeom prst="rect">
            <a:avLst/>
          </a:prstGeom>
        </p:spPr>
        <p:txBody>
          <a:bodyPr lIns="96645" tIns="96645" rIns="96645" bIns="96645" anchor="t" anchorCtr="0">
            <a:noAutofit/>
          </a:bodyPr>
          <a:lstStyle/>
          <a:p>
            <a:r>
              <a:rPr lang="en" dirty="0" smtClean="0"/>
              <a:t>Al-Dai</a:t>
            </a:r>
            <a:r>
              <a:rPr lang="en" baseline="0" dirty="0" smtClean="0"/>
              <a:t> al-Ajal Syedna Mohammed Burhanuddin RA defined these four centres of learning for a child.</a:t>
            </a:r>
          </a:p>
          <a:p>
            <a:endParaRPr lang="en" baseline="0" dirty="0" smtClean="0"/>
          </a:p>
          <a:p>
            <a:r>
              <a:rPr lang="en" baseline="0" dirty="0" smtClean="0"/>
              <a:t>Parents are facilitators for all of these four centres.</a:t>
            </a:r>
          </a:p>
          <a:p>
            <a:r>
              <a:rPr lang="en" baseline="0" dirty="0" smtClean="0"/>
              <a:t>They take their children to Masjid/ Aadat paare che.</a:t>
            </a:r>
          </a:p>
          <a:p>
            <a:r>
              <a:rPr lang="en" dirty="0" smtClean="0"/>
              <a:t>Admissions in best available institutes/ Madrasah.</a:t>
            </a:r>
          </a:p>
          <a:p>
            <a:r>
              <a:rPr lang="en" dirty="0" smtClean="0"/>
              <a:t>Provide oppurtunities for children to interact with the society.</a:t>
            </a:r>
          </a:p>
          <a:p>
            <a:r>
              <a:rPr lang="en-GB" dirty="0" smtClean="0"/>
              <a:t>A</a:t>
            </a:r>
            <a:r>
              <a:rPr lang="en" dirty="0" smtClean="0"/>
              <a:t>nd…..</a:t>
            </a:r>
          </a:p>
        </p:txBody>
      </p:sp>
    </p:spTree>
    <p:extLst>
      <p:ext uri="{BB962C8B-B14F-4D97-AF65-F5344CB8AC3E}">
        <p14:creationId xmlns:p14="http://schemas.microsoft.com/office/powerpoint/2010/main" val="48564003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dirty="0" smtClean="0"/>
              <a:t>…. </a:t>
            </a:r>
            <a:r>
              <a:rPr lang="en" dirty="0" smtClean="0"/>
              <a:t>the most essential of these four is Manzil.</a:t>
            </a:r>
          </a:p>
          <a:p>
            <a:endParaRPr lang="en-GB" dirty="0" smtClean="0"/>
          </a:p>
          <a:p>
            <a:r>
              <a:rPr lang="en-GB" dirty="0" smtClean="0"/>
              <a:t>A child spends most of his time at home.</a:t>
            </a:r>
          </a:p>
          <a:p>
            <a:r>
              <a:rPr lang="en-GB" dirty="0" smtClean="0"/>
              <a:t>So</a:t>
            </a:r>
            <a:r>
              <a:rPr lang="en-GB" baseline="0" dirty="0" smtClean="0"/>
              <a:t> w</a:t>
            </a:r>
            <a:r>
              <a:rPr lang="en-GB" dirty="0" smtClean="0"/>
              <a:t>e </a:t>
            </a:r>
            <a:r>
              <a:rPr lang="en-GB" baseline="0" dirty="0" smtClean="0"/>
              <a:t>should also spare enough time for them.</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58</a:t>
            </a:fld>
            <a:endParaRPr lang="en-IN" dirty="0"/>
          </a:p>
        </p:txBody>
      </p:sp>
    </p:spTree>
    <p:extLst>
      <p:ext uri="{BB962C8B-B14F-4D97-AF65-F5344CB8AC3E}">
        <p14:creationId xmlns:p14="http://schemas.microsoft.com/office/powerpoint/2010/main" val="36127626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How will you communicate and interact to convey your idea to your</a:t>
            </a:r>
            <a:r>
              <a:rPr lang="en-GB" baseline="0" dirty="0" smtClean="0"/>
              <a:t> child?</a:t>
            </a:r>
          </a:p>
          <a:p>
            <a:r>
              <a:rPr lang="en-GB" baseline="0" dirty="0" smtClean="0"/>
              <a:t>A few techniques derived from </a:t>
            </a:r>
            <a:r>
              <a:rPr lang="en-GB" baseline="0" dirty="0" err="1" smtClean="0"/>
              <a:t>Dawat</a:t>
            </a:r>
            <a:r>
              <a:rPr lang="en-GB" baseline="0" dirty="0" smtClean="0"/>
              <a:t> </a:t>
            </a:r>
            <a:r>
              <a:rPr lang="en-GB" baseline="0" dirty="0" err="1" smtClean="0"/>
              <a:t>Hadiyah</a:t>
            </a:r>
            <a:r>
              <a:rPr lang="en-GB" baseline="0" dirty="0" smtClean="0"/>
              <a:t> </a:t>
            </a:r>
            <a:r>
              <a:rPr lang="en-GB" baseline="0" dirty="0" err="1" smtClean="0"/>
              <a:t>Kutub</a:t>
            </a:r>
            <a:r>
              <a:rPr lang="en-GB" baseline="0" dirty="0" smtClean="0"/>
              <a:t>.</a:t>
            </a:r>
          </a:p>
          <a:p>
            <a:endParaRPr lang="en-GB" baseline="0" dirty="0" smtClean="0"/>
          </a:p>
          <a:p>
            <a:r>
              <a:rPr lang="en-GB" baseline="0" dirty="0" smtClean="0"/>
              <a:t>These slides are designed to enhance your interaction with the audience. You can display each slide and ask the audience about what does the slide says.</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59</a:t>
            </a:fld>
            <a:endParaRPr lang="en-IN" dirty="0"/>
          </a:p>
        </p:txBody>
      </p:sp>
    </p:spTree>
    <p:extLst>
      <p:ext uri="{BB962C8B-B14F-4D97-AF65-F5344CB8AC3E}">
        <p14:creationId xmlns:p14="http://schemas.microsoft.com/office/powerpoint/2010/main" val="178367832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dirty="0" err="1" smtClean="0"/>
              <a:t>Sagla</a:t>
            </a:r>
            <a:r>
              <a:rPr lang="en-GB" dirty="0" smtClean="0"/>
              <a:t> </a:t>
            </a:r>
            <a:r>
              <a:rPr lang="en-GB" baseline="0" dirty="0" err="1" smtClean="0"/>
              <a:t>saathe</a:t>
            </a:r>
            <a:r>
              <a:rPr lang="en-GB" baseline="0" dirty="0" smtClean="0"/>
              <a:t> </a:t>
            </a:r>
            <a:r>
              <a:rPr lang="en-GB" baseline="0" dirty="0" err="1" smtClean="0"/>
              <a:t>mili</a:t>
            </a:r>
            <a:r>
              <a:rPr lang="en-GB" baseline="0" dirty="0" smtClean="0"/>
              <a:t> ne </a:t>
            </a:r>
            <a:r>
              <a:rPr lang="en-GB" baseline="0" dirty="0" err="1" smtClean="0"/>
              <a:t>tilawat</a:t>
            </a:r>
            <a:r>
              <a:rPr lang="en-GB" baseline="0" dirty="0" smtClean="0"/>
              <a:t> </a:t>
            </a:r>
            <a:r>
              <a:rPr lang="en-GB" baseline="0" dirty="0" err="1" smtClean="0"/>
              <a:t>kari</a:t>
            </a:r>
            <a:r>
              <a:rPr lang="en-GB" baseline="0" dirty="0" smtClean="0"/>
              <a:t> sake </a:t>
            </a:r>
            <a:r>
              <a:rPr lang="en-GB" baseline="0" dirty="0" err="1" smtClean="0"/>
              <a:t>che</a:t>
            </a:r>
            <a:r>
              <a:rPr lang="en-GB" baseline="0" dirty="0" smtClean="0"/>
              <a:t>.</a:t>
            </a:r>
            <a:endParaRPr lang="en-GB"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6</a:t>
            </a:fld>
            <a:endParaRPr lang="en-IN" dirty="0"/>
          </a:p>
        </p:txBody>
      </p:sp>
    </p:spTree>
    <p:extLst>
      <p:ext uri="{BB962C8B-B14F-4D97-AF65-F5344CB8AC3E}">
        <p14:creationId xmlns:p14="http://schemas.microsoft.com/office/powerpoint/2010/main" val="2291193700"/>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en-GB" dirty="0" smtClean="0"/>
              <a:t>What does</a:t>
            </a:r>
            <a:r>
              <a:rPr lang="en-GB" baseline="0" dirty="0" smtClean="0"/>
              <a:t> this image speak of?</a:t>
            </a:r>
          </a:p>
          <a:p>
            <a:pPr rtl="0"/>
            <a:endParaRPr lang="en-GB" baseline="0" dirty="0" smtClean="0"/>
          </a:p>
          <a:p>
            <a:pPr rtl="0"/>
            <a:r>
              <a:rPr lang="en-GB" baseline="0" dirty="0" smtClean="0"/>
              <a:t>Role model.</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60</a:t>
            </a:fld>
            <a:endParaRPr lang="en-IN" dirty="0"/>
          </a:p>
        </p:txBody>
      </p:sp>
    </p:spTree>
    <p:extLst>
      <p:ext uri="{BB962C8B-B14F-4D97-AF65-F5344CB8AC3E}">
        <p14:creationId xmlns:p14="http://schemas.microsoft.com/office/powerpoint/2010/main" val="320442440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Psychologists</a:t>
            </a:r>
            <a:r>
              <a:rPr lang="en-GB" baseline="0" dirty="0" smtClean="0"/>
              <a:t> say that when a child sees that he is becoming like his father/ mother, he feels proud in himself.</a:t>
            </a:r>
          </a:p>
          <a:p>
            <a:endParaRPr lang="en-GB" baseline="0" dirty="0" smtClean="0"/>
          </a:p>
          <a:p>
            <a:r>
              <a:rPr lang="en-GB" baseline="0" dirty="0" smtClean="0"/>
              <a:t>Our role model is our </a:t>
            </a:r>
            <a:r>
              <a:rPr lang="en-GB" baseline="0" dirty="0" err="1" smtClean="0"/>
              <a:t>Moula</a:t>
            </a:r>
            <a:r>
              <a:rPr lang="en-GB" baseline="0" dirty="0" smtClean="0"/>
              <a:t> TUS.</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61</a:t>
            </a:fld>
            <a:endParaRPr lang="en-IN" dirty="0"/>
          </a:p>
        </p:txBody>
      </p:sp>
    </p:spTree>
    <p:extLst>
      <p:ext uri="{BB962C8B-B14F-4D97-AF65-F5344CB8AC3E}">
        <p14:creationId xmlns:p14="http://schemas.microsoft.com/office/powerpoint/2010/main" val="371847380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GB" dirty="0" smtClean="0"/>
              <a:t>What does</a:t>
            </a:r>
            <a:r>
              <a:rPr lang="en-GB" baseline="0" dirty="0" smtClean="0"/>
              <a:t> this image speak of?</a:t>
            </a:r>
          </a:p>
          <a:p>
            <a:pPr defTabSz="966612"/>
            <a:endParaRPr lang="en-GB" baseline="0" dirty="0" smtClean="0"/>
          </a:p>
          <a:p>
            <a:pPr defTabSz="966612"/>
            <a:r>
              <a:rPr lang="en-GB" baseline="0" dirty="0" smtClean="0"/>
              <a:t>Right place and right time.</a:t>
            </a:r>
            <a:endParaRPr lang="en-GB"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62</a:t>
            </a:fld>
            <a:endParaRPr lang="en-IN" dirty="0"/>
          </a:p>
        </p:txBody>
      </p:sp>
    </p:spTree>
    <p:extLst>
      <p:ext uri="{BB962C8B-B14F-4D97-AF65-F5344CB8AC3E}">
        <p14:creationId xmlns:p14="http://schemas.microsoft.com/office/powerpoint/2010/main" val="402916553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Syedna</a:t>
            </a:r>
            <a:r>
              <a:rPr lang="en-GB" baseline="0" dirty="0" smtClean="0"/>
              <a:t> </a:t>
            </a:r>
            <a:r>
              <a:rPr lang="en-GB" baseline="0" dirty="0" err="1" smtClean="0"/>
              <a:t>Taher</a:t>
            </a:r>
            <a:r>
              <a:rPr lang="en-GB" baseline="0" dirty="0" smtClean="0"/>
              <a:t> Saifuddin RA </a:t>
            </a:r>
            <a:r>
              <a:rPr lang="en-GB" baseline="0" dirty="0" err="1" smtClean="0"/>
              <a:t>ane</a:t>
            </a:r>
            <a:r>
              <a:rPr lang="en-GB" baseline="0" dirty="0" smtClean="0"/>
              <a:t> Syedna Mohammed </a:t>
            </a:r>
            <a:r>
              <a:rPr lang="en-GB" dirty="0" err="1" smtClean="0"/>
              <a:t>Burhanuddin</a:t>
            </a:r>
            <a:r>
              <a:rPr lang="en-GB" dirty="0" smtClean="0"/>
              <a:t> </a:t>
            </a:r>
            <a:r>
              <a:rPr lang="en-GB" dirty="0" err="1" smtClean="0"/>
              <a:t>Moula</a:t>
            </a:r>
            <a:r>
              <a:rPr lang="en-GB" dirty="0" smtClean="0"/>
              <a:t> RA </a:t>
            </a:r>
            <a:r>
              <a:rPr lang="en-GB" dirty="0" err="1" smtClean="0"/>
              <a:t>ghani</a:t>
            </a:r>
            <a:r>
              <a:rPr lang="en-GB" dirty="0" smtClean="0"/>
              <a:t> </a:t>
            </a:r>
            <a:r>
              <a:rPr lang="en-GB" dirty="0" err="1" smtClean="0"/>
              <a:t>waar</a:t>
            </a:r>
            <a:r>
              <a:rPr lang="en-GB" dirty="0" smtClean="0"/>
              <a:t> </a:t>
            </a:r>
            <a:r>
              <a:rPr lang="en-GB" dirty="0" err="1" smtClean="0"/>
              <a:t>farmawta</a:t>
            </a:r>
            <a:r>
              <a:rPr lang="en-GB" baseline="0" dirty="0" smtClean="0"/>
              <a:t> </a:t>
            </a:r>
            <a:r>
              <a:rPr lang="en-GB" baseline="0" dirty="0" err="1" smtClean="0"/>
              <a:t>ke</a:t>
            </a:r>
            <a:r>
              <a:rPr lang="en-GB" baseline="0" dirty="0" smtClean="0"/>
              <a:t> </a:t>
            </a:r>
            <a:r>
              <a:rPr lang="en-GB" baseline="0" dirty="0" err="1" smtClean="0"/>
              <a:t>Jaman</a:t>
            </a:r>
            <a:r>
              <a:rPr lang="en-GB" baseline="0" dirty="0" smtClean="0"/>
              <a:t> </a:t>
            </a:r>
            <a:r>
              <a:rPr lang="en-GB" baseline="0" dirty="0" err="1" smtClean="0"/>
              <a:t>na</a:t>
            </a:r>
            <a:r>
              <a:rPr lang="en-GB" baseline="0" dirty="0" smtClean="0"/>
              <a:t> </a:t>
            </a:r>
            <a:r>
              <a:rPr lang="en-GB" baseline="0" dirty="0" err="1" smtClean="0"/>
              <a:t>waqt</a:t>
            </a:r>
            <a:r>
              <a:rPr lang="en-GB" baseline="0" dirty="0" smtClean="0"/>
              <a:t> </a:t>
            </a:r>
            <a:r>
              <a:rPr lang="en-GB" baseline="0" dirty="0" err="1" smtClean="0"/>
              <a:t>farzando</a:t>
            </a:r>
            <a:r>
              <a:rPr lang="en-GB" baseline="0" dirty="0" smtClean="0"/>
              <a:t> ne </a:t>
            </a:r>
            <a:r>
              <a:rPr lang="en-GB" baseline="0" dirty="0" err="1" smtClean="0"/>
              <a:t>toko</a:t>
            </a:r>
            <a:r>
              <a:rPr lang="en-GB" baseline="0" dirty="0" smtClean="0"/>
              <a:t> </a:t>
            </a:r>
            <a:r>
              <a:rPr lang="en-GB" baseline="0" dirty="0" err="1" smtClean="0"/>
              <a:t>na.</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63</a:t>
            </a:fld>
            <a:endParaRPr lang="en-IN" dirty="0"/>
          </a:p>
        </p:txBody>
      </p:sp>
    </p:spTree>
    <p:extLst>
      <p:ext uri="{BB962C8B-B14F-4D97-AF65-F5344CB8AC3E}">
        <p14:creationId xmlns:p14="http://schemas.microsoft.com/office/powerpoint/2010/main" val="388148407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dirty="0" smtClean="0"/>
              <a:t>What does</a:t>
            </a:r>
            <a:r>
              <a:rPr lang="en-GB" baseline="0" dirty="0" smtClean="0"/>
              <a:t> this image speak of?</a:t>
            </a:r>
          </a:p>
          <a:p>
            <a:pPr defTabSz="966612">
              <a:defRPr/>
            </a:pPr>
            <a:endParaRPr lang="en-GB" baseline="0" dirty="0" smtClean="0"/>
          </a:p>
          <a:p>
            <a:pPr defTabSz="966612">
              <a:defRPr/>
            </a:pPr>
            <a:r>
              <a:rPr lang="en-GB" baseline="0" dirty="0" smtClean="0"/>
              <a:t>Respond towards your </a:t>
            </a:r>
            <a:r>
              <a:rPr lang="en-GB" baseline="0" dirty="0" err="1" smtClean="0"/>
              <a:t>childs</a:t>
            </a:r>
            <a:r>
              <a:rPr lang="en-GB" baseline="0" dirty="0" smtClean="0"/>
              <a:t> due.</a:t>
            </a:r>
            <a:endParaRPr lang="en-GB"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64</a:t>
            </a:fld>
            <a:endParaRPr lang="en-IN" dirty="0"/>
          </a:p>
        </p:txBody>
      </p:sp>
    </p:spTree>
    <p:extLst>
      <p:ext uri="{BB962C8B-B14F-4D97-AF65-F5344CB8AC3E}">
        <p14:creationId xmlns:p14="http://schemas.microsoft.com/office/powerpoint/2010/main" val="21057846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Trust and friendship</a:t>
            </a:r>
            <a:r>
              <a:rPr lang="en-GB" baseline="0" dirty="0" smtClean="0"/>
              <a:t> builds in this age.</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65</a:t>
            </a:fld>
            <a:endParaRPr lang="en-IN" dirty="0"/>
          </a:p>
        </p:txBody>
      </p:sp>
    </p:spTree>
    <p:extLst>
      <p:ext uri="{BB962C8B-B14F-4D97-AF65-F5344CB8AC3E}">
        <p14:creationId xmlns:p14="http://schemas.microsoft.com/office/powerpoint/2010/main" val="85970240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Learning through the play way method.</a:t>
            </a:r>
          </a:p>
        </p:txBody>
      </p:sp>
      <p:sp>
        <p:nvSpPr>
          <p:cNvPr id="4" name="Slide Number Placeholder 3"/>
          <p:cNvSpPr>
            <a:spLocks noGrp="1"/>
          </p:cNvSpPr>
          <p:nvPr>
            <p:ph type="sldNum" sz="quarter" idx="10"/>
          </p:nvPr>
        </p:nvSpPr>
        <p:spPr/>
        <p:txBody>
          <a:bodyPr/>
          <a:lstStyle/>
          <a:p>
            <a:fld id="{5491DB2C-BED1-4C57-ABB7-02349BEEA311}" type="slidenum">
              <a:rPr lang="en-IN" smtClean="0"/>
              <a:pPr/>
              <a:t>66</a:t>
            </a:fld>
            <a:endParaRPr lang="en-IN" dirty="0"/>
          </a:p>
        </p:txBody>
      </p:sp>
    </p:spTree>
    <p:extLst>
      <p:ext uri="{BB962C8B-B14F-4D97-AF65-F5344CB8AC3E}">
        <p14:creationId xmlns:p14="http://schemas.microsoft.com/office/powerpoint/2010/main" val="326377439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defRPr/>
            </a:pPr>
            <a:r>
              <a:rPr lang="en-GB" baseline="0" dirty="0" smtClean="0"/>
              <a:t>Artificialism – Toys build an attachment with a </a:t>
            </a:r>
            <a:r>
              <a:rPr lang="en-GB" baseline="0" dirty="0" err="1" smtClean="0"/>
              <a:t>child.s</a:t>
            </a:r>
            <a:endParaRPr lang="en-GB" dirty="0" smtClean="0"/>
          </a:p>
          <a:p>
            <a:r>
              <a:rPr lang="en-GB" dirty="0" smtClean="0"/>
              <a:t>Choose</a:t>
            </a:r>
            <a:r>
              <a:rPr lang="en-GB" baseline="0" dirty="0" smtClean="0"/>
              <a:t> toys wisely.</a:t>
            </a:r>
          </a:p>
        </p:txBody>
      </p:sp>
      <p:sp>
        <p:nvSpPr>
          <p:cNvPr id="4" name="Slide Number Placeholder 3"/>
          <p:cNvSpPr>
            <a:spLocks noGrp="1"/>
          </p:cNvSpPr>
          <p:nvPr>
            <p:ph type="sldNum" sz="quarter" idx="10"/>
          </p:nvPr>
        </p:nvSpPr>
        <p:spPr/>
        <p:txBody>
          <a:bodyPr/>
          <a:lstStyle/>
          <a:p>
            <a:fld id="{5491DB2C-BED1-4C57-ABB7-02349BEEA311}" type="slidenum">
              <a:rPr lang="en-IN" smtClean="0"/>
              <a:pPr/>
              <a:t>67</a:t>
            </a:fld>
            <a:endParaRPr lang="en-IN" dirty="0"/>
          </a:p>
        </p:txBody>
      </p:sp>
    </p:spTree>
    <p:extLst>
      <p:ext uri="{BB962C8B-B14F-4D97-AF65-F5344CB8AC3E}">
        <p14:creationId xmlns:p14="http://schemas.microsoft.com/office/powerpoint/2010/main" val="349071836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Is competition a good thing for your child?</a:t>
            </a:r>
          </a:p>
        </p:txBody>
      </p:sp>
      <p:sp>
        <p:nvSpPr>
          <p:cNvPr id="4" name="Slide Number Placeholder 3"/>
          <p:cNvSpPr>
            <a:spLocks noGrp="1"/>
          </p:cNvSpPr>
          <p:nvPr>
            <p:ph type="sldNum" sz="quarter" idx="10"/>
          </p:nvPr>
        </p:nvSpPr>
        <p:spPr/>
        <p:txBody>
          <a:bodyPr/>
          <a:lstStyle/>
          <a:p>
            <a:fld id="{5491DB2C-BED1-4C57-ABB7-02349BEEA311}" type="slidenum">
              <a:rPr lang="en-IN" smtClean="0"/>
              <a:pPr/>
              <a:t>68</a:t>
            </a:fld>
            <a:endParaRPr lang="en-IN" dirty="0"/>
          </a:p>
        </p:txBody>
      </p:sp>
    </p:spTree>
    <p:extLst>
      <p:ext uri="{BB962C8B-B14F-4D97-AF65-F5344CB8AC3E}">
        <p14:creationId xmlns:p14="http://schemas.microsoft.com/office/powerpoint/2010/main" val="351688931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Healthy</a:t>
            </a:r>
            <a:r>
              <a:rPr lang="en-GB" baseline="0" dirty="0" smtClean="0"/>
              <a:t> competition to achieve things.</a:t>
            </a:r>
          </a:p>
          <a:p>
            <a:r>
              <a:rPr lang="en-GB" baseline="0" dirty="0" smtClean="0"/>
              <a:t>Motivate in failures.</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69</a:t>
            </a:fld>
            <a:endParaRPr lang="en-IN" dirty="0"/>
          </a:p>
        </p:txBody>
      </p:sp>
    </p:spTree>
    <p:extLst>
      <p:ext uri="{BB962C8B-B14F-4D97-AF65-F5344CB8AC3E}">
        <p14:creationId xmlns:p14="http://schemas.microsoft.com/office/powerpoint/2010/main" val="234058555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baseline="0" dirty="0" smtClean="0"/>
              <a:t>Why are we here?</a:t>
            </a:r>
          </a:p>
          <a:p>
            <a:r>
              <a:rPr lang="en-US" baseline="0" dirty="0" smtClean="0"/>
              <a:t>Logo </a:t>
            </a:r>
            <a:r>
              <a:rPr lang="en-US" baseline="0" dirty="0" err="1" smtClean="0"/>
              <a:t>si</a:t>
            </a:r>
            <a:r>
              <a:rPr lang="en-US" baseline="0" dirty="0" smtClean="0"/>
              <a:t> </a:t>
            </a:r>
            <a:r>
              <a:rPr lang="en-US" baseline="0" dirty="0" err="1" smtClean="0"/>
              <a:t>jawaab</a:t>
            </a:r>
            <a:r>
              <a:rPr lang="en-US" baseline="0" dirty="0" smtClean="0"/>
              <a:t> </a:t>
            </a:r>
            <a:r>
              <a:rPr lang="en-US" baseline="0" dirty="0" err="1" smtClean="0"/>
              <a:t>talab</a:t>
            </a:r>
            <a:r>
              <a:rPr lang="en-US" baseline="0" dirty="0" smtClean="0"/>
              <a:t> </a:t>
            </a:r>
            <a:r>
              <a:rPr lang="en-US" baseline="0" dirty="0" err="1" smtClean="0"/>
              <a:t>kari</a:t>
            </a:r>
            <a:r>
              <a:rPr lang="en-US" baseline="0" dirty="0" smtClean="0"/>
              <a:t> </a:t>
            </a:r>
            <a:r>
              <a:rPr lang="en-US" baseline="0" dirty="0" err="1" smtClean="0"/>
              <a:t>sakai</a:t>
            </a:r>
            <a:r>
              <a:rPr lang="en-US" baseline="0" dirty="0" smtClean="0"/>
              <a:t> </a:t>
            </a:r>
            <a:r>
              <a:rPr lang="en-US" baseline="0" dirty="0" err="1" smtClean="0"/>
              <a:t>che</a:t>
            </a:r>
            <a:r>
              <a:rPr lang="en-US" baseline="0" dirty="0" smtClean="0"/>
              <a:t>.</a:t>
            </a:r>
          </a:p>
          <a:p>
            <a:endParaRPr lang="en-US" baseline="0" dirty="0" smtClean="0"/>
          </a:p>
          <a:p>
            <a:r>
              <a:rPr lang="en-US" baseline="0" dirty="0" smtClean="0"/>
              <a:t>Discuss the motive of this program and how will the program benefit the audience.</a:t>
            </a:r>
            <a:endParaRPr lang="en-US"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7</a:t>
            </a:fld>
            <a:endParaRPr lang="en-IN" dirty="0"/>
          </a:p>
        </p:txBody>
      </p:sp>
    </p:spTree>
    <p:extLst>
      <p:ext uri="{BB962C8B-B14F-4D97-AF65-F5344CB8AC3E}">
        <p14:creationId xmlns:p14="http://schemas.microsoft.com/office/powerpoint/2010/main" val="188485872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70</a:t>
            </a:fld>
            <a:endParaRPr lang="en-IN" dirty="0"/>
          </a:p>
        </p:txBody>
      </p:sp>
    </p:spTree>
    <p:extLst>
      <p:ext uri="{BB962C8B-B14F-4D97-AF65-F5344CB8AC3E}">
        <p14:creationId xmlns:p14="http://schemas.microsoft.com/office/powerpoint/2010/main" val="183861443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71</a:t>
            </a:fld>
            <a:endParaRPr lang="en-IN" dirty="0"/>
          </a:p>
        </p:txBody>
      </p:sp>
    </p:spTree>
    <p:extLst>
      <p:ext uri="{BB962C8B-B14F-4D97-AF65-F5344CB8AC3E}">
        <p14:creationId xmlns:p14="http://schemas.microsoft.com/office/powerpoint/2010/main" val="260921146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ar-EG" dirty="0" smtClean="0"/>
              <a:t>بارك الله فيك</a:t>
            </a:r>
          </a:p>
          <a:p>
            <a:r>
              <a:rPr lang="ar-EG" dirty="0" smtClean="0"/>
              <a:t>جزاك</a:t>
            </a:r>
            <a:r>
              <a:rPr lang="ar-EG" baseline="0" dirty="0" smtClean="0"/>
              <a:t> الله خيرا</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72</a:t>
            </a:fld>
            <a:endParaRPr lang="en-IN" dirty="0"/>
          </a:p>
        </p:txBody>
      </p:sp>
    </p:spTree>
    <p:extLst>
      <p:ext uri="{BB962C8B-B14F-4D97-AF65-F5344CB8AC3E}">
        <p14:creationId xmlns:p14="http://schemas.microsoft.com/office/powerpoint/2010/main" val="151652983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73</a:t>
            </a:fld>
            <a:endParaRPr lang="en-IN" dirty="0"/>
          </a:p>
        </p:txBody>
      </p:sp>
    </p:spTree>
    <p:extLst>
      <p:ext uri="{BB962C8B-B14F-4D97-AF65-F5344CB8AC3E}">
        <p14:creationId xmlns:p14="http://schemas.microsoft.com/office/powerpoint/2010/main" val="2742214547"/>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74</a:t>
            </a:fld>
            <a:endParaRPr lang="en-IN" dirty="0"/>
          </a:p>
        </p:txBody>
      </p:sp>
    </p:spTree>
    <p:extLst>
      <p:ext uri="{BB962C8B-B14F-4D97-AF65-F5344CB8AC3E}">
        <p14:creationId xmlns:p14="http://schemas.microsoft.com/office/powerpoint/2010/main" val="103484357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75</a:t>
            </a:fld>
            <a:endParaRPr lang="en-IN" dirty="0"/>
          </a:p>
        </p:txBody>
      </p:sp>
    </p:spTree>
    <p:extLst>
      <p:ext uri="{BB962C8B-B14F-4D97-AF65-F5344CB8AC3E}">
        <p14:creationId xmlns:p14="http://schemas.microsoft.com/office/powerpoint/2010/main" val="61981159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76</a:t>
            </a:fld>
            <a:endParaRPr lang="en-IN" dirty="0"/>
          </a:p>
        </p:txBody>
      </p:sp>
    </p:spTree>
    <p:extLst>
      <p:ext uri="{BB962C8B-B14F-4D97-AF65-F5344CB8AC3E}">
        <p14:creationId xmlns:p14="http://schemas.microsoft.com/office/powerpoint/2010/main" val="278298117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77</a:t>
            </a:fld>
            <a:endParaRPr lang="en-IN" dirty="0"/>
          </a:p>
        </p:txBody>
      </p:sp>
    </p:spTree>
    <p:extLst>
      <p:ext uri="{BB962C8B-B14F-4D97-AF65-F5344CB8AC3E}">
        <p14:creationId xmlns:p14="http://schemas.microsoft.com/office/powerpoint/2010/main" val="919706839"/>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78</a:t>
            </a:fld>
            <a:endParaRPr lang="en-IN" dirty="0"/>
          </a:p>
        </p:txBody>
      </p:sp>
    </p:spTree>
    <p:extLst>
      <p:ext uri="{BB962C8B-B14F-4D97-AF65-F5344CB8AC3E}">
        <p14:creationId xmlns:p14="http://schemas.microsoft.com/office/powerpoint/2010/main" val="44186261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79</a:t>
            </a:fld>
            <a:endParaRPr lang="en-IN" dirty="0"/>
          </a:p>
        </p:txBody>
      </p:sp>
    </p:spTree>
    <p:extLst>
      <p:ext uri="{BB962C8B-B14F-4D97-AF65-F5344CB8AC3E}">
        <p14:creationId xmlns:p14="http://schemas.microsoft.com/office/powerpoint/2010/main" val="37266001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66612"/>
            <a:r>
              <a:rPr lang="en-US" baseline="0" dirty="0" smtClean="0"/>
              <a:t>Ameer al </a:t>
            </a:r>
            <a:r>
              <a:rPr lang="en-US" baseline="0" dirty="0" err="1" smtClean="0"/>
              <a:t>Mumineen</a:t>
            </a:r>
            <a:r>
              <a:rPr lang="en-US" baseline="0" dirty="0" smtClean="0"/>
              <a:t> SA </a:t>
            </a:r>
            <a:r>
              <a:rPr lang="en-US" baseline="0" dirty="0" err="1" smtClean="0"/>
              <a:t>aapna</a:t>
            </a:r>
            <a:r>
              <a:rPr lang="en-US" baseline="0" dirty="0" smtClean="0"/>
              <a:t> </a:t>
            </a:r>
            <a:r>
              <a:rPr lang="en-US" baseline="0" dirty="0" err="1" smtClean="0"/>
              <a:t>farzand</a:t>
            </a:r>
            <a:r>
              <a:rPr lang="en-US" baseline="0" dirty="0" smtClean="0"/>
              <a:t> Imam Hasan AS ne </a:t>
            </a:r>
            <a:r>
              <a:rPr lang="en-US" baseline="0" dirty="0" err="1" smtClean="0"/>
              <a:t>ghani</a:t>
            </a:r>
            <a:r>
              <a:rPr lang="en-US" baseline="0" dirty="0" smtClean="0"/>
              <a:t> </a:t>
            </a:r>
            <a:r>
              <a:rPr lang="en-US" baseline="0" dirty="0" err="1" smtClean="0"/>
              <a:t>wasiyato</a:t>
            </a:r>
            <a:r>
              <a:rPr lang="en-US" baseline="0" dirty="0" smtClean="0"/>
              <a:t> </a:t>
            </a:r>
            <a:r>
              <a:rPr lang="en-US" baseline="0" dirty="0" err="1" smtClean="0"/>
              <a:t>karta</a:t>
            </a:r>
            <a:r>
              <a:rPr lang="en-US" baseline="0" dirty="0" smtClean="0"/>
              <a:t>. </a:t>
            </a:r>
            <a:r>
              <a:rPr lang="en-US" baseline="0" dirty="0" err="1" smtClean="0"/>
              <a:t>Apne</a:t>
            </a:r>
            <a:r>
              <a:rPr lang="en-US" baseline="0" dirty="0" smtClean="0"/>
              <a:t> ye </a:t>
            </a:r>
            <a:r>
              <a:rPr lang="en-US" baseline="0" dirty="0" err="1" smtClean="0"/>
              <a:t>wasiyato</a:t>
            </a:r>
            <a:r>
              <a:rPr lang="en-US" baseline="0" dirty="0" smtClean="0"/>
              <a:t> </a:t>
            </a:r>
            <a:r>
              <a:rPr lang="en-US" baseline="0" dirty="0" err="1" smtClean="0"/>
              <a:t>ni</a:t>
            </a:r>
            <a:r>
              <a:rPr lang="en-US" baseline="0" dirty="0" smtClean="0"/>
              <a:t> barakaat </a:t>
            </a:r>
            <a:r>
              <a:rPr lang="en-US" baseline="0" dirty="0" err="1" smtClean="0"/>
              <a:t>Moula</a:t>
            </a:r>
            <a:r>
              <a:rPr lang="en-US" baseline="0" dirty="0" smtClean="0"/>
              <a:t> TUS </a:t>
            </a:r>
            <a:r>
              <a:rPr lang="en-US" baseline="0" dirty="0" err="1" smtClean="0"/>
              <a:t>alag</a:t>
            </a:r>
            <a:r>
              <a:rPr lang="en-US" baseline="0" dirty="0" smtClean="0"/>
              <a:t> </a:t>
            </a:r>
            <a:r>
              <a:rPr lang="en-US" baseline="0" dirty="0" err="1" smtClean="0"/>
              <a:t>alag</a:t>
            </a:r>
            <a:r>
              <a:rPr lang="en-US" baseline="0" dirty="0" smtClean="0"/>
              <a:t> </a:t>
            </a:r>
            <a:r>
              <a:rPr lang="en-US" baseline="0" dirty="0" err="1" smtClean="0"/>
              <a:t>mawaiz</a:t>
            </a:r>
            <a:r>
              <a:rPr lang="en-US" baseline="0" dirty="0" smtClean="0"/>
              <a:t> </a:t>
            </a:r>
            <a:r>
              <a:rPr lang="en-US" baseline="0" dirty="0" err="1" smtClean="0"/>
              <a:t>nooraniyah</a:t>
            </a:r>
            <a:r>
              <a:rPr lang="en-US" baseline="0" dirty="0" smtClean="0"/>
              <a:t> ma </a:t>
            </a:r>
            <a:r>
              <a:rPr lang="en-US" baseline="0" dirty="0" err="1" smtClean="0"/>
              <a:t>bayan</a:t>
            </a:r>
            <a:r>
              <a:rPr lang="en-US" baseline="0" dirty="0" smtClean="0"/>
              <a:t> </a:t>
            </a:r>
            <a:r>
              <a:rPr lang="en-US" baseline="0" dirty="0" err="1" smtClean="0"/>
              <a:t>kari</a:t>
            </a:r>
            <a:r>
              <a:rPr lang="en-US" baseline="0" dirty="0" smtClean="0"/>
              <a:t> </a:t>
            </a:r>
            <a:r>
              <a:rPr lang="en-US" baseline="0" dirty="0" err="1" smtClean="0"/>
              <a:t>pohchawi</a:t>
            </a:r>
            <a:r>
              <a:rPr lang="en-US" baseline="0" dirty="0" smtClean="0"/>
              <a:t> </a:t>
            </a:r>
            <a:r>
              <a:rPr lang="en-US" baseline="0" dirty="0" err="1" smtClean="0"/>
              <a:t>rahya</a:t>
            </a:r>
            <a:r>
              <a:rPr lang="en-US" baseline="0" dirty="0" smtClean="0"/>
              <a:t> </a:t>
            </a:r>
            <a:r>
              <a:rPr lang="en-US" baseline="0" dirty="0" err="1" smtClean="0"/>
              <a:t>che</a:t>
            </a:r>
            <a:r>
              <a:rPr lang="en-US" baseline="0" dirty="0" smtClean="0"/>
              <a:t>.</a:t>
            </a:r>
          </a:p>
        </p:txBody>
      </p:sp>
      <p:sp>
        <p:nvSpPr>
          <p:cNvPr id="4" name="Slide Number Placeholder 3"/>
          <p:cNvSpPr>
            <a:spLocks noGrp="1"/>
          </p:cNvSpPr>
          <p:nvPr>
            <p:ph type="sldNum" sz="quarter" idx="10"/>
          </p:nvPr>
        </p:nvSpPr>
        <p:spPr/>
        <p:txBody>
          <a:bodyPr/>
          <a:lstStyle/>
          <a:p>
            <a:fld id="{5491DB2C-BED1-4C57-ABB7-02349BEEA311}" type="slidenum">
              <a:rPr lang="en-IN" smtClean="0"/>
              <a:pPr/>
              <a:t>8</a:t>
            </a:fld>
            <a:endParaRPr lang="en-IN" dirty="0"/>
          </a:p>
        </p:txBody>
      </p:sp>
    </p:spTree>
    <p:extLst>
      <p:ext uri="{BB962C8B-B14F-4D97-AF65-F5344CB8AC3E}">
        <p14:creationId xmlns:p14="http://schemas.microsoft.com/office/powerpoint/2010/main" val="54419758"/>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80</a:t>
            </a:fld>
            <a:endParaRPr lang="en-IN" dirty="0"/>
          </a:p>
        </p:txBody>
      </p:sp>
    </p:spTree>
    <p:extLst>
      <p:ext uri="{BB962C8B-B14F-4D97-AF65-F5344CB8AC3E}">
        <p14:creationId xmlns:p14="http://schemas.microsoft.com/office/powerpoint/2010/main" val="884737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81</a:t>
            </a:fld>
            <a:endParaRPr lang="en-IN" dirty="0"/>
          </a:p>
        </p:txBody>
      </p:sp>
    </p:spTree>
    <p:extLst>
      <p:ext uri="{BB962C8B-B14F-4D97-AF65-F5344CB8AC3E}">
        <p14:creationId xmlns:p14="http://schemas.microsoft.com/office/powerpoint/2010/main" val="3867211039"/>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Refer</a:t>
            </a:r>
            <a:r>
              <a:rPr lang="en-US" baseline="0" dirty="0" smtClean="0"/>
              <a:t> to the video for a better explanation.</a:t>
            </a:r>
            <a:endParaRPr lang="en-US" dirty="0"/>
          </a:p>
        </p:txBody>
      </p:sp>
      <p:sp>
        <p:nvSpPr>
          <p:cNvPr id="4" name="Slide Number Placeholder 3"/>
          <p:cNvSpPr>
            <a:spLocks noGrp="1"/>
          </p:cNvSpPr>
          <p:nvPr>
            <p:ph type="sldNum" sz="quarter" idx="10"/>
          </p:nvPr>
        </p:nvSpPr>
        <p:spPr/>
        <p:txBody>
          <a:bodyPr/>
          <a:lstStyle/>
          <a:p>
            <a:fld id="{1539EC7B-3376-4D0D-A429-AD6DE4D82FC2}" type="slidenum">
              <a:rPr lang="en-US" smtClean="0"/>
              <a:t>82</a:t>
            </a:fld>
            <a:endParaRPr lang="en-US"/>
          </a:p>
        </p:txBody>
      </p:sp>
    </p:spTree>
    <p:extLst>
      <p:ext uri="{BB962C8B-B14F-4D97-AF65-F5344CB8AC3E}">
        <p14:creationId xmlns:p14="http://schemas.microsoft.com/office/powerpoint/2010/main" val="291554398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Punishing</a:t>
            </a:r>
            <a:r>
              <a:rPr lang="en-GB" baseline="0" dirty="0" smtClean="0"/>
              <a:t> closes all doors for communication. </a:t>
            </a:r>
          </a:p>
          <a:p>
            <a:r>
              <a:rPr lang="en-GB" baseline="0" dirty="0" smtClean="0"/>
              <a:t>While punishing you become an executioner.</a:t>
            </a:r>
          </a:p>
          <a:p>
            <a:endParaRPr lang="en-GB" baseline="0"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83</a:t>
            </a:fld>
            <a:endParaRPr lang="en-IN" dirty="0"/>
          </a:p>
        </p:txBody>
      </p:sp>
    </p:spTree>
    <p:extLst>
      <p:ext uri="{BB962C8B-B14F-4D97-AF65-F5344CB8AC3E}">
        <p14:creationId xmlns:p14="http://schemas.microsoft.com/office/powerpoint/2010/main" val="112933329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fld id="{5491DB2C-BED1-4C57-ABB7-02349BEEA311}" type="slidenum">
              <a:rPr lang="en-IN" smtClean="0"/>
              <a:pPr/>
              <a:t>84</a:t>
            </a:fld>
            <a:endParaRPr lang="en-IN" dirty="0"/>
          </a:p>
        </p:txBody>
      </p:sp>
    </p:spTree>
    <p:extLst>
      <p:ext uri="{BB962C8B-B14F-4D97-AF65-F5344CB8AC3E}">
        <p14:creationId xmlns:p14="http://schemas.microsoft.com/office/powerpoint/2010/main" val="1147873941"/>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smtClean="0"/>
              <a:t>Disciplining helps the child learn about what went wrong.</a:t>
            </a:r>
          </a:p>
          <a:p>
            <a:r>
              <a:rPr lang="en-GB" baseline="0" dirty="0" smtClean="0"/>
              <a:t>The right way to discipline is - Correct the Idea and help them in application.</a:t>
            </a:r>
          </a:p>
        </p:txBody>
      </p:sp>
      <p:sp>
        <p:nvSpPr>
          <p:cNvPr id="4" name="Slide Number Placeholder 3"/>
          <p:cNvSpPr>
            <a:spLocks noGrp="1"/>
          </p:cNvSpPr>
          <p:nvPr>
            <p:ph type="sldNum" sz="quarter" idx="10"/>
          </p:nvPr>
        </p:nvSpPr>
        <p:spPr/>
        <p:txBody>
          <a:bodyPr/>
          <a:lstStyle/>
          <a:p>
            <a:fld id="{5491DB2C-BED1-4C57-ABB7-02349BEEA311}" type="slidenum">
              <a:rPr lang="en-IN" smtClean="0"/>
              <a:pPr/>
              <a:t>85</a:t>
            </a:fld>
            <a:endParaRPr lang="en-IN" dirty="0"/>
          </a:p>
        </p:txBody>
      </p:sp>
    </p:spTree>
    <p:extLst>
      <p:ext uri="{BB962C8B-B14F-4D97-AF65-F5344CB8AC3E}">
        <p14:creationId xmlns:p14="http://schemas.microsoft.com/office/powerpoint/2010/main" val="2882446592"/>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86</a:t>
            </a:fld>
            <a:endParaRPr lang="en-IN" dirty="0"/>
          </a:p>
        </p:txBody>
      </p:sp>
    </p:spTree>
    <p:extLst>
      <p:ext uri="{BB962C8B-B14F-4D97-AF65-F5344CB8AC3E}">
        <p14:creationId xmlns:p14="http://schemas.microsoft.com/office/powerpoint/2010/main" val="3187885195"/>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smtClean="0"/>
              <a:t>Summarize</a:t>
            </a:r>
            <a:r>
              <a:rPr lang="en-GB" baseline="0" dirty="0" smtClean="0"/>
              <a:t> the whole program and conclude.</a:t>
            </a:r>
          </a:p>
        </p:txBody>
      </p:sp>
      <p:sp>
        <p:nvSpPr>
          <p:cNvPr id="4" name="Slide Number Placeholder 3"/>
          <p:cNvSpPr>
            <a:spLocks noGrp="1"/>
          </p:cNvSpPr>
          <p:nvPr>
            <p:ph type="sldNum" sz="quarter" idx="10"/>
          </p:nvPr>
        </p:nvSpPr>
        <p:spPr/>
        <p:txBody>
          <a:bodyPr/>
          <a:lstStyle/>
          <a:p>
            <a:fld id="{5491DB2C-BED1-4C57-ABB7-02349BEEA311}" type="slidenum">
              <a:rPr lang="en-IN" smtClean="0"/>
              <a:pPr/>
              <a:t>87</a:t>
            </a:fld>
            <a:endParaRPr lang="en-IN" dirty="0"/>
          </a:p>
        </p:txBody>
      </p:sp>
    </p:spTree>
    <p:extLst>
      <p:ext uri="{BB962C8B-B14F-4D97-AF65-F5344CB8AC3E}">
        <p14:creationId xmlns:p14="http://schemas.microsoft.com/office/powerpoint/2010/main" val="1924223646"/>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88</a:t>
            </a:fld>
            <a:endParaRPr lang="en-IN" dirty="0"/>
          </a:p>
        </p:txBody>
      </p:sp>
    </p:spTree>
    <p:extLst>
      <p:ext uri="{BB962C8B-B14F-4D97-AF65-F5344CB8AC3E}">
        <p14:creationId xmlns:p14="http://schemas.microsoft.com/office/powerpoint/2010/main" val="213246942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err="1" smtClean="0"/>
              <a:t>Kalemaat</a:t>
            </a:r>
            <a:r>
              <a:rPr lang="en-GB" dirty="0" smtClean="0"/>
              <a:t> </a:t>
            </a:r>
            <a:r>
              <a:rPr lang="en-GB" dirty="0" err="1" smtClean="0"/>
              <a:t>Nooraniyah</a:t>
            </a:r>
            <a:r>
              <a:rPr lang="en-GB" baseline="0" dirty="0" smtClean="0"/>
              <a:t> </a:t>
            </a:r>
            <a:r>
              <a:rPr lang="en-GB" baseline="0" dirty="0" err="1" smtClean="0"/>
              <a:t>Sunawa</a:t>
            </a:r>
            <a:r>
              <a:rPr lang="en-GB" baseline="0" dirty="0" smtClean="0"/>
              <a:t> ma awe</a:t>
            </a:r>
            <a:r>
              <a:rPr lang="en-GB" baseline="0" dirty="0" smtClean="0"/>
              <a:t>.</a:t>
            </a:r>
          </a:p>
          <a:p>
            <a:r>
              <a:rPr lang="en-GB" baseline="0" dirty="0" smtClean="0"/>
              <a:t>The </a:t>
            </a:r>
            <a:r>
              <a:rPr lang="en-GB" baseline="0" dirty="0" err="1" smtClean="0"/>
              <a:t>bayan</a:t>
            </a:r>
            <a:r>
              <a:rPr lang="en-GB" baseline="0" dirty="0" smtClean="0"/>
              <a:t> audio file has been provided in </a:t>
            </a:r>
            <a:r>
              <a:rPr lang="en-GB" baseline="0" smtClean="0"/>
              <a:t>the resources </a:t>
            </a:r>
            <a:r>
              <a:rPr lang="en-GB" baseline="0" dirty="0" smtClean="0"/>
              <a:t>folder.</a:t>
            </a:r>
          </a:p>
          <a:p>
            <a:r>
              <a:rPr lang="en-GB" baseline="0" dirty="0" smtClean="0"/>
              <a:t> </a:t>
            </a:r>
          </a:p>
          <a:p>
            <a:r>
              <a:rPr lang="en-GB" baseline="0" dirty="0" smtClean="0"/>
              <a:t>Copyright of this </a:t>
            </a:r>
            <a:r>
              <a:rPr lang="en-GB" baseline="0" dirty="0" err="1" smtClean="0"/>
              <a:t>bayan</a:t>
            </a:r>
            <a:r>
              <a:rPr lang="en-GB" baseline="0" dirty="0" smtClean="0"/>
              <a:t> audio belongs to </a:t>
            </a:r>
            <a:r>
              <a:rPr lang="en-GB" baseline="0" dirty="0" err="1" smtClean="0"/>
              <a:t>Aljamea-tus-Saifiyah</a:t>
            </a:r>
            <a:r>
              <a:rPr lang="en-GB" baseline="0" dirty="0" smtClean="0"/>
              <a:t>. No portion of this </a:t>
            </a:r>
            <a:r>
              <a:rPr lang="en-GB" baseline="0" dirty="0" err="1" smtClean="0"/>
              <a:t>bayan</a:t>
            </a:r>
            <a:r>
              <a:rPr lang="en-GB" baseline="0" dirty="0" smtClean="0"/>
              <a:t> therefrom may be published, reproduced, disseminated, transmitted, downloaded or replayed in any manner without the express written consent of the copyright holder.</a:t>
            </a:r>
          </a:p>
          <a:p>
            <a:endParaRPr lang="en-GB" baseline="0" dirty="0" smtClean="0"/>
          </a:p>
          <a:p>
            <a:r>
              <a:rPr lang="en-GB" baseline="0" dirty="0" smtClean="0"/>
              <a:t>Kindly delete the audio file and all its copies after the seminar.</a:t>
            </a:r>
          </a:p>
          <a:p>
            <a:r>
              <a:rPr lang="en-GB" baseline="0" dirty="0" smtClean="0"/>
              <a:t>All rights reserved.</a:t>
            </a:r>
            <a:endParaRPr lang="en-GB" dirty="0"/>
          </a:p>
        </p:txBody>
      </p:sp>
      <p:sp>
        <p:nvSpPr>
          <p:cNvPr id="4" name="Slide Number Placeholder 3"/>
          <p:cNvSpPr>
            <a:spLocks noGrp="1"/>
          </p:cNvSpPr>
          <p:nvPr>
            <p:ph type="sldNum" sz="quarter" idx="10"/>
          </p:nvPr>
        </p:nvSpPr>
        <p:spPr/>
        <p:txBody>
          <a:bodyPr/>
          <a:lstStyle/>
          <a:p>
            <a:fld id="{5491DB2C-BED1-4C57-ABB7-02349BEEA311}" type="slidenum">
              <a:rPr lang="en-IN" smtClean="0"/>
              <a:pPr/>
              <a:t>89</a:t>
            </a:fld>
            <a:endParaRPr lang="en-IN" dirty="0"/>
          </a:p>
        </p:txBody>
      </p:sp>
    </p:spTree>
    <p:extLst>
      <p:ext uri="{BB962C8B-B14F-4D97-AF65-F5344CB8AC3E}">
        <p14:creationId xmlns:p14="http://schemas.microsoft.com/office/powerpoint/2010/main" val="422672914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pPr defTabSz="966612">
              <a:defRPr/>
            </a:pPr>
            <a:r>
              <a:rPr lang="en-US" dirty="0" err="1" smtClean="0"/>
              <a:t>Apna</a:t>
            </a:r>
            <a:r>
              <a:rPr lang="en-US" dirty="0" smtClean="0"/>
              <a:t> </a:t>
            </a:r>
            <a:r>
              <a:rPr lang="en-US" dirty="0" err="1" smtClean="0"/>
              <a:t>Farzando</a:t>
            </a:r>
            <a:r>
              <a:rPr lang="en-US" baseline="0" dirty="0" smtClean="0"/>
              <a:t> </a:t>
            </a:r>
            <a:r>
              <a:rPr lang="en-US" baseline="0" dirty="0" err="1" smtClean="0"/>
              <a:t>apna</a:t>
            </a:r>
            <a:r>
              <a:rPr lang="en-US" baseline="0" dirty="0" smtClean="0"/>
              <a:t> </a:t>
            </a:r>
            <a:r>
              <a:rPr lang="en-US" baseline="0" dirty="0" err="1" smtClean="0"/>
              <a:t>gharo</a:t>
            </a:r>
            <a:r>
              <a:rPr lang="en-US" baseline="0" dirty="0" smtClean="0"/>
              <a:t> ma ye </a:t>
            </a:r>
            <a:r>
              <a:rPr lang="en-US" baseline="0" dirty="0" err="1" smtClean="0"/>
              <a:t>Moula</a:t>
            </a:r>
            <a:r>
              <a:rPr lang="en-US" baseline="0" dirty="0" smtClean="0"/>
              <a:t> TUS </a:t>
            </a:r>
            <a:r>
              <a:rPr lang="en-US" baseline="0" dirty="0" err="1" smtClean="0"/>
              <a:t>ni</a:t>
            </a:r>
            <a:r>
              <a:rPr lang="en-US" baseline="0" dirty="0" smtClean="0"/>
              <a:t> </a:t>
            </a:r>
            <a:r>
              <a:rPr lang="en-US" baseline="0" dirty="0" err="1" smtClean="0"/>
              <a:t>Amanat</a:t>
            </a:r>
            <a:r>
              <a:rPr lang="en-US" baseline="0" dirty="0" smtClean="0"/>
              <a:t> </a:t>
            </a:r>
            <a:r>
              <a:rPr lang="en-US" baseline="0" dirty="0" err="1" smtClean="0"/>
              <a:t>che</a:t>
            </a:r>
            <a:r>
              <a:rPr lang="en-US" baseline="0" dirty="0" smtClean="0"/>
              <a:t>. </a:t>
            </a:r>
          </a:p>
          <a:p>
            <a:pPr defTabSz="966612">
              <a:defRPr/>
            </a:pPr>
            <a:r>
              <a:rPr lang="en-US" baseline="0" dirty="0" err="1" smtClean="0"/>
              <a:t>Apne</a:t>
            </a:r>
            <a:r>
              <a:rPr lang="en-US" baseline="0" dirty="0" smtClean="0"/>
              <a:t> </a:t>
            </a:r>
            <a:r>
              <a:rPr lang="en-US" baseline="0" dirty="0" err="1" smtClean="0"/>
              <a:t>yaha</a:t>
            </a:r>
            <a:r>
              <a:rPr lang="en-US" baseline="0" dirty="0" smtClean="0"/>
              <a:t> ye </a:t>
            </a:r>
            <a:r>
              <a:rPr lang="en-US" baseline="0" dirty="0" err="1" smtClean="0"/>
              <a:t>amanat</a:t>
            </a:r>
            <a:r>
              <a:rPr lang="en-US" baseline="0" dirty="0" smtClean="0"/>
              <a:t> ne </a:t>
            </a:r>
            <a:r>
              <a:rPr lang="en-US" baseline="0" dirty="0" err="1" smtClean="0"/>
              <a:t>pehchanvane</a:t>
            </a:r>
            <a:r>
              <a:rPr lang="en-US" baseline="0" dirty="0" smtClean="0"/>
              <a:t> </a:t>
            </a:r>
            <a:r>
              <a:rPr lang="en-US" baseline="0" dirty="0" err="1" smtClean="0"/>
              <a:t>aaya</a:t>
            </a:r>
            <a:r>
              <a:rPr lang="en-US" baseline="0" dirty="0" smtClean="0"/>
              <a:t> </a:t>
            </a:r>
            <a:r>
              <a:rPr lang="en-US" baseline="0" dirty="0" err="1" smtClean="0"/>
              <a:t>che</a:t>
            </a:r>
            <a:r>
              <a:rPr lang="en-US" baseline="0" dirty="0" smtClean="0"/>
              <a:t>.</a:t>
            </a:r>
          </a:p>
          <a:p>
            <a:pPr defTabSz="966612">
              <a:defRPr/>
            </a:pPr>
            <a:endParaRPr lang="en-US" baseline="0" dirty="0" smtClean="0"/>
          </a:p>
          <a:p>
            <a:pPr defTabSz="966612">
              <a:defRPr/>
            </a:pPr>
            <a:r>
              <a:rPr lang="en-US" dirty="0" err="1" smtClean="0"/>
              <a:t>Ehni</a:t>
            </a:r>
            <a:r>
              <a:rPr lang="en-US" dirty="0" smtClean="0"/>
              <a:t> </a:t>
            </a:r>
            <a:r>
              <a:rPr lang="en-US" dirty="0" err="1" smtClean="0"/>
              <a:t>tarbiyat</a:t>
            </a:r>
            <a:r>
              <a:rPr lang="en-US" dirty="0" smtClean="0"/>
              <a:t> </a:t>
            </a:r>
            <a:r>
              <a:rPr lang="en-US" dirty="0" err="1" smtClean="0"/>
              <a:t>kem</a:t>
            </a:r>
            <a:r>
              <a:rPr lang="en-US" dirty="0" smtClean="0"/>
              <a:t> </a:t>
            </a:r>
            <a:r>
              <a:rPr lang="en-US" dirty="0" err="1" smtClean="0"/>
              <a:t>karwi</a:t>
            </a:r>
            <a:r>
              <a:rPr lang="en-US" dirty="0" smtClean="0"/>
              <a:t> </a:t>
            </a:r>
            <a:r>
              <a:rPr lang="en-US" dirty="0" err="1" smtClean="0"/>
              <a:t>ehna</a:t>
            </a:r>
            <a:r>
              <a:rPr lang="en-US" dirty="0" smtClean="0"/>
              <a:t> waste </a:t>
            </a:r>
            <a:r>
              <a:rPr lang="en-US" baseline="0" dirty="0" err="1" smtClean="0"/>
              <a:t>bhi</a:t>
            </a:r>
            <a:r>
              <a:rPr lang="en-US" baseline="0" dirty="0" smtClean="0"/>
              <a:t> </a:t>
            </a:r>
            <a:r>
              <a:rPr lang="en-US" baseline="0" dirty="0" err="1" smtClean="0"/>
              <a:t>Moula</a:t>
            </a:r>
            <a:r>
              <a:rPr lang="en-US" baseline="0" dirty="0" smtClean="0"/>
              <a:t> TUS </a:t>
            </a:r>
            <a:r>
              <a:rPr lang="en-US" baseline="0" dirty="0" err="1" smtClean="0"/>
              <a:t>apne</a:t>
            </a:r>
            <a:r>
              <a:rPr lang="en-US" baseline="0" dirty="0" smtClean="0"/>
              <a:t> </a:t>
            </a:r>
            <a:r>
              <a:rPr lang="en-US" baseline="0" dirty="0" err="1" smtClean="0"/>
              <a:t>hidayat</a:t>
            </a:r>
            <a:r>
              <a:rPr lang="en-US" baseline="0" dirty="0" smtClean="0"/>
              <a:t> ape </a:t>
            </a:r>
            <a:r>
              <a:rPr lang="en-US" baseline="0" dirty="0" err="1" smtClean="0"/>
              <a:t>che</a:t>
            </a:r>
            <a:r>
              <a:rPr lang="en-US" baseline="0" dirty="0" smtClean="0"/>
              <a:t>, </a:t>
            </a:r>
            <a:r>
              <a:rPr lang="en-US" baseline="0" dirty="0" err="1" smtClean="0"/>
              <a:t>apne</a:t>
            </a:r>
            <a:r>
              <a:rPr lang="en-US" baseline="0" dirty="0" smtClean="0"/>
              <a:t> </a:t>
            </a:r>
            <a:r>
              <a:rPr lang="en-US" baseline="0" dirty="0" err="1" smtClean="0"/>
              <a:t>sikhawe</a:t>
            </a:r>
            <a:r>
              <a:rPr lang="en-US" baseline="0" dirty="0" smtClean="0"/>
              <a:t> </a:t>
            </a:r>
            <a:r>
              <a:rPr lang="en-US" baseline="0" dirty="0" err="1" smtClean="0"/>
              <a:t>che</a:t>
            </a:r>
            <a:r>
              <a:rPr lang="en-US" baseline="0" dirty="0" smtClean="0"/>
              <a:t>.</a:t>
            </a:r>
          </a:p>
          <a:p>
            <a:pPr defTabSz="966612"/>
            <a:endParaRPr lang="en-US" baseline="0" dirty="0" smtClean="0"/>
          </a:p>
          <a:p>
            <a:pPr defTabSz="966612"/>
            <a:r>
              <a:rPr lang="en-US" baseline="0" dirty="0" err="1" smtClean="0"/>
              <a:t>Ke</a:t>
            </a:r>
            <a:r>
              <a:rPr lang="en-US" baseline="0" dirty="0" smtClean="0"/>
              <a:t> </a:t>
            </a:r>
            <a:r>
              <a:rPr lang="en-US" baseline="0" dirty="0" err="1" smtClean="0"/>
              <a:t>chotpan</a:t>
            </a:r>
            <a:r>
              <a:rPr lang="en-US" baseline="0" dirty="0" smtClean="0"/>
              <a:t> </a:t>
            </a:r>
            <a:r>
              <a:rPr lang="en-US" baseline="0" dirty="0" err="1" smtClean="0"/>
              <a:t>sij</a:t>
            </a:r>
            <a:r>
              <a:rPr lang="en-US" baseline="0" dirty="0" smtClean="0"/>
              <a:t> </a:t>
            </a:r>
            <a:r>
              <a:rPr lang="en-US" baseline="0" dirty="0" err="1" smtClean="0"/>
              <a:t>sikhawjo</a:t>
            </a:r>
            <a:r>
              <a:rPr lang="en-US" baseline="0" dirty="0" smtClean="0"/>
              <a:t>. </a:t>
            </a:r>
            <a:r>
              <a:rPr lang="en-US" baseline="0" dirty="0" err="1" smtClean="0"/>
              <a:t>Adabdaar</a:t>
            </a:r>
            <a:r>
              <a:rPr lang="en-US" baseline="0" dirty="0" smtClean="0"/>
              <a:t> </a:t>
            </a:r>
            <a:r>
              <a:rPr lang="en-US" baseline="0" dirty="0" err="1" smtClean="0"/>
              <a:t>karjo</a:t>
            </a:r>
            <a:r>
              <a:rPr lang="en-US" baseline="0" dirty="0" smtClean="0"/>
              <a:t>.</a:t>
            </a:r>
            <a:endParaRPr lang="en-US" dirty="0" smtClean="0"/>
          </a:p>
        </p:txBody>
      </p:sp>
      <p:sp>
        <p:nvSpPr>
          <p:cNvPr id="4" name="Slide Number Placeholder 3"/>
          <p:cNvSpPr>
            <a:spLocks noGrp="1"/>
          </p:cNvSpPr>
          <p:nvPr>
            <p:ph type="sldNum" sz="quarter" idx="10"/>
          </p:nvPr>
        </p:nvSpPr>
        <p:spPr/>
        <p:txBody>
          <a:bodyPr/>
          <a:lstStyle/>
          <a:p>
            <a:fld id="{5491DB2C-BED1-4C57-ABB7-02349BEEA311}" type="slidenum">
              <a:rPr lang="en-IN" smtClean="0"/>
              <a:pPr/>
              <a:t>9</a:t>
            </a:fld>
            <a:endParaRPr lang="en-IN" dirty="0"/>
          </a:p>
        </p:txBody>
      </p:sp>
    </p:spTree>
    <p:extLst>
      <p:ext uri="{BB962C8B-B14F-4D97-AF65-F5344CB8AC3E}">
        <p14:creationId xmlns:p14="http://schemas.microsoft.com/office/powerpoint/2010/main" val="29036511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6"/>
        <p:cNvGrpSpPr/>
        <p:nvPr/>
      </p:nvGrpSpPr>
      <p:grpSpPr>
        <a:xfrm>
          <a:off x="0" y="0"/>
          <a:ext cx="0" cy="0"/>
          <a:chOff x="0" y="0"/>
          <a:chExt cx="0" cy="0"/>
        </a:xfrm>
      </p:grpSpPr>
      <p:sp>
        <p:nvSpPr>
          <p:cNvPr id="17" name="Shape 17"/>
          <p:cNvSpPr txBox="1">
            <a:spLocks noGrp="1"/>
          </p:cNvSpPr>
          <p:nvPr>
            <p:ph type="title"/>
          </p:nvPr>
        </p:nvSpPr>
        <p:spPr>
          <a:xfrm>
            <a:off x="415600" y="593367"/>
            <a:ext cx="11360800" cy="7636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8" name="Shape 18"/>
          <p:cNvSpPr txBox="1">
            <a:spLocks noGrp="1"/>
          </p:cNvSpPr>
          <p:nvPr>
            <p:ph type="body" idx="1"/>
          </p:nvPr>
        </p:nvSpPr>
        <p:spPr>
          <a:xfrm>
            <a:off x="415600" y="1536633"/>
            <a:ext cx="11360800" cy="4555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19" name="Shape 19"/>
          <p:cNvSpPr txBox="1">
            <a:spLocks noGrp="1"/>
          </p:cNvSpPr>
          <p:nvPr>
            <p:ph type="sldNum" idx="12"/>
          </p:nvPr>
        </p:nvSpPr>
        <p:spPr>
          <a:xfrm>
            <a:off x="11296609" y="6217621"/>
            <a:ext cx="731600" cy="524800"/>
          </a:xfrm>
          <a:prstGeom prst="rect">
            <a:avLst/>
          </a:prstGeom>
        </p:spPr>
        <p:txBody>
          <a:bodyPr lIns="91425" tIns="91425" rIns="91425" bIns="91425" anchor="ctr" anchorCtr="0">
            <a:noAutofit/>
          </a:bodyPr>
          <a:lstStyle/>
          <a:p>
            <a:fld id="{00000000-1234-1234-1234-123412341234}" type="slidenum">
              <a:rPr lang="en" smtClean="0"/>
              <a:pPr/>
              <a:t>‹#›</a:t>
            </a:fld>
            <a:endParaRPr lang="en"/>
          </a:p>
        </p:txBody>
      </p:sp>
    </p:spTree>
    <p:extLst>
      <p:ext uri="{BB962C8B-B14F-4D97-AF65-F5344CB8AC3E}">
        <p14:creationId xmlns:p14="http://schemas.microsoft.com/office/powerpoint/2010/main" val="42631821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3/30/2022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3/30/2022</a:t>
            </a:fld>
            <a:endParaRPr lang="en-US" dirty="0"/>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dirty="0"/>
          </a:p>
        </p:txBody>
      </p:sp>
      <p:pic>
        <p:nvPicPr>
          <p:cNvPr id="8" name="Picture 7"/>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27709"/>
            <a:ext cx="12191999"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1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6.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8.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notesSlide" Target="../notesSlides/notesSlide2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4.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6.xml"/><Relationship Id="rId1" Type="http://schemas.openxmlformats.org/officeDocument/2006/relationships/slideLayout" Target="../slideLayouts/slideLayout6.xml"/><Relationship Id="rId5" Type="http://schemas.openxmlformats.org/officeDocument/2006/relationships/image" Target="../media/image4.png"/><Relationship Id="rId4" Type="http://schemas.openxmlformats.org/officeDocument/2006/relationships/image" Target="../media/image27.jpeg"/></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5.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6.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0.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3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3.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6.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37.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6.wdp"/></Relationships>
</file>

<file path=ppt/slides/_rels/slide3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2.xml"/><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7.wdp"/></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3.png"/></Relationships>
</file>

<file path=ppt/slides/_rels/slide44.xml.rels><?xml version="1.0" encoding="UTF-8" standalone="yes"?>
<Relationships xmlns="http://schemas.openxmlformats.org/package/2006/relationships"><Relationship Id="rId3" Type="http://schemas.openxmlformats.org/officeDocument/2006/relationships/image" Target="../media/image42.png"/><Relationship Id="rId7" Type="http://schemas.microsoft.com/office/2007/relationships/hdphoto" Target="../media/hdphoto4.wdp"/><Relationship Id="rId2" Type="http://schemas.openxmlformats.org/officeDocument/2006/relationships/notesSlide" Target="../notesSlides/notesSlide44.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microsoft.com/office/2007/relationships/hdphoto" Target="../media/hdphoto8.wdp"/></Relationships>
</file>

<file path=ppt/slides/_rels/slide45.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45.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46.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6.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45.png"/><Relationship Id="rId7" Type="http://schemas.microsoft.com/office/2007/relationships/hdphoto" Target="../media/hdphoto4.wdp"/><Relationship Id="rId2" Type="http://schemas.openxmlformats.org/officeDocument/2006/relationships/notesSlide" Target="../notesSlides/notesSlide47.xml"/><Relationship Id="rId1" Type="http://schemas.openxmlformats.org/officeDocument/2006/relationships/slideLayout" Target="../slideLayouts/slideLayout12.xml"/><Relationship Id="rId6" Type="http://schemas.openxmlformats.org/officeDocument/2006/relationships/image" Target="../media/image13.png"/><Relationship Id="rId5" Type="http://schemas.openxmlformats.org/officeDocument/2006/relationships/image" Target="../media/image4.png"/><Relationship Id="rId4" Type="http://schemas.microsoft.com/office/2007/relationships/hdphoto" Target="../media/hdphoto9.wdp"/></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48.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9.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50.xml"/><Relationship Id="rId1" Type="http://schemas.openxmlformats.org/officeDocument/2006/relationships/slideLayout" Target="../slideLayouts/slideLayout12.xml"/><Relationship Id="rId6" Type="http://schemas.microsoft.com/office/2007/relationships/hdphoto" Target="../media/hdphoto4.wdp"/><Relationship Id="rId5" Type="http://schemas.openxmlformats.org/officeDocument/2006/relationships/image" Target="../media/image13.png"/><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12.xml"/><Relationship Id="rId5" Type="http://schemas.microsoft.com/office/2007/relationships/hdphoto" Target="../media/hdphoto4.wdp"/><Relationship Id="rId4" Type="http://schemas.openxmlformats.org/officeDocument/2006/relationships/image" Target="../media/image13.png"/></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2.xml"/><Relationship Id="rId1" Type="http://schemas.openxmlformats.org/officeDocument/2006/relationships/slideLayout" Target="../slideLayouts/slideLayout12.xml"/><Relationship Id="rId6" Type="http://schemas.openxmlformats.org/officeDocument/2006/relationships/image" Target="../media/image49.jpeg"/><Relationship Id="rId5" Type="http://schemas.microsoft.com/office/2007/relationships/hdphoto" Target="../media/hdphoto4.wdp"/><Relationship Id="rId4" Type="http://schemas.openxmlformats.org/officeDocument/2006/relationships/image" Target="../media/image13.png"/></Relationships>
</file>

<file path=ppt/slides/_rels/slide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4.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50.png"/><Relationship Id="rId7" Type="http://schemas.openxmlformats.org/officeDocument/2006/relationships/image" Target="../media/image4.png"/><Relationship Id="rId2" Type="http://schemas.openxmlformats.org/officeDocument/2006/relationships/notesSlide" Target="../notesSlides/notesSlide55.xml"/><Relationship Id="rId1" Type="http://schemas.openxmlformats.org/officeDocument/2006/relationships/slideLayout" Target="../slideLayouts/slideLayout12.xml"/><Relationship Id="rId6" Type="http://schemas.microsoft.com/office/2007/relationships/hdphoto" Target="../media/hdphoto11.wdp"/><Relationship Id="rId5" Type="http://schemas.openxmlformats.org/officeDocument/2006/relationships/image" Target="../media/image51.png"/><Relationship Id="rId4" Type="http://schemas.microsoft.com/office/2007/relationships/hdphoto" Target="../media/hdphoto10.wdp"/></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3" Type="http://schemas.openxmlformats.org/officeDocument/2006/relationships/image" Target="../media/image52.jpg"/><Relationship Id="rId7" Type="http://schemas.openxmlformats.org/officeDocument/2006/relationships/image" Target="../media/image4.png"/><Relationship Id="rId2" Type="http://schemas.openxmlformats.org/officeDocument/2006/relationships/notesSlide" Target="../notesSlides/notesSlide57.xml"/><Relationship Id="rId1" Type="http://schemas.openxmlformats.org/officeDocument/2006/relationships/slideLayout" Target="../slideLayouts/slideLayout1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png"/></Relationships>
</file>

<file path=ppt/slides/_rels/slide5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8.xml"/><Relationship Id="rId1" Type="http://schemas.openxmlformats.org/officeDocument/2006/relationships/slideLayout" Target="../slideLayouts/slideLayout1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4.png"/><Relationship Id="rId5" Type="http://schemas.openxmlformats.org/officeDocument/2006/relationships/image" Target="../media/image8.png"/><Relationship Id="rId4" Type="http://schemas.microsoft.com/office/2007/relationships/hdphoto" Target="../media/hdphoto1.wdp"/></Relationships>
</file>

<file path=ppt/slides/_rels/slide60.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0.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58.png"/></Relationships>
</file>

<file path=ppt/slides/_rels/slide61.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61.xml"/><Relationship Id="rId1" Type="http://schemas.openxmlformats.org/officeDocument/2006/relationships/slideLayout" Target="../slideLayouts/slideLayout2.xml"/><Relationship Id="rId6" Type="http://schemas.openxmlformats.org/officeDocument/2006/relationships/image" Target="../media/image4.png"/><Relationship Id="rId5" Type="http://schemas.microsoft.com/office/2007/relationships/hdphoto" Target="../media/hdphoto12.wdp"/><Relationship Id="rId4" Type="http://schemas.openxmlformats.org/officeDocument/2006/relationships/image" Target="../media/image58.png"/></Relationships>
</file>

<file path=ppt/slides/_rels/slide62.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3.wdp"/></Relationships>
</file>

<file path=ppt/slides/_rels/slide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microsoft.com/office/2007/relationships/hdphoto" Target="../media/hdphoto13.wdp"/><Relationship Id="rId4" Type="http://schemas.openxmlformats.org/officeDocument/2006/relationships/image" Target="../media/image60.png"/></Relationships>
</file>

<file path=ppt/slides/_rels/slide66.xml.rels><?xml version="1.0" encoding="UTF-8" standalone="yes"?>
<Relationships xmlns="http://schemas.openxmlformats.org/package/2006/relationships"><Relationship Id="rId8" Type="http://schemas.openxmlformats.org/officeDocument/2006/relationships/image" Target="../media/image64.png"/><Relationship Id="rId3" Type="http://schemas.openxmlformats.org/officeDocument/2006/relationships/image" Target="../media/image61.jpeg"/><Relationship Id="rId7" Type="http://schemas.microsoft.com/office/2007/relationships/hdphoto" Target="../media/hdphoto15.wdp"/><Relationship Id="rId2" Type="http://schemas.openxmlformats.org/officeDocument/2006/relationships/notesSlide" Target="../notesSlides/notesSlide66.xml"/><Relationship Id="rId1" Type="http://schemas.openxmlformats.org/officeDocument/2006/relationships/slideLayout" Target="../slideLayouts/slideLayout2.xml"/><Relationship Id="rId6" Type="http://schemas.openxmlformats.org/officeDocument/2006/relationships/image" Target="../media/image63.png"/><Relationship Id="rId11" Type="http://schemas.openxmlformats.org/officeDocument/2006/relationships/image" Target="../media/image4.png"/><Relationship Id="rId5" Type="http://schemas.microsoft.com/office/2007/relationships/hdphoto" Target="../media/hdphoto14.wdp"/><Relationship Id="rId10" Type="http://schemas.openxmlformats.org/officeDocument/2006/relationships/image" Target="../media/image65.png"/><Relationship Id="rId4" Type="http://schemas.openxmlformats.org/officeDocument/2006/relationships/image" Target="../media/image62.png"/><Relationship Id="rId9" Type="http://schemas.microsoft.com/office/2007/relationships/hdphoto" Target="../media/hdphoto16.wdp"/></Relationships>
</file>

<file path=ppt/slides/_rels/slide6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67.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7.wdp"/></Relationships>
</file>

<file path=ppt/slides/_rels/slide68.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8.xml"/><Relationship Id="rId1" Type="http://schemas.openxmlformats.org/officeDocument/2006/relationships/slideLayout" Target="../slideLayouts/slideLayout1.xml"/><Relationship Id="rId5" Type="http://schemas.openxmlformats.org/officeDocument/2006/relationships/image" Target="../media/image4.png"/><Relationship Id="rId4" Type="http://schemas.microsoft.com/office/2007/relationships/hdphoto" Target="../media/hdphoto18.wdp"/></Relationships>
</file>

<file path=ppt/slides/_rels/slide6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9.xml"/><Relationship Id="rId1" Type="http://schemas.openxmlformats.org/officeDocument/2006/relationships/slideLayout" Target="../slideLayouts/slideLayout1.xml"/><Relationship Id="rId5" Type="http://schemas.microsoft.com/office/2007/relationships/hdphoto" Target="../media/hdphoto18.wdp"/><Relationship Id="rId4" Type="http://schemas.openxmlformats.org/officeDocument/2006/relationships/image" Target="../media/image67.png"/></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6.xml"/><Relationship Id="rId6" Type="http://schemas.microsoft.com/office/2007/relationships/hdphoto" Target="../media/hdphoto3.wdp"/><Relationship Id="rId5" Type="http://schemas.openxmlformats.org/officeDocument/2006/relationships/image" Target="../media/image10.jpeg"/><Relationship Id="rId4" Type="http://schemas.microsoft.com/office/2007/relationships/hdphoto" Target="../media/hdphoto2.wdp"/></Relationships>
</file>

<file path=ppt/slides/_rels/slide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7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74.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9.wdp"/></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5.xml"/><Relationship Id="rId1" Type="http://schemas.openxmlformats.org/officeDocument/2006/relationships/slideLayout" Target="../slideLayouts/slideLayout2.xml"/><Relationship Id="rId5" Type="http://schemas.microsoft.com/office/2007/relationships/hdphoto" Target="../media/hdphoto19.wdp"/><Relationship Id="rId4" Type="http://schemas.openxmlformats.org/officeDocument/2006/relationships/image" Target="../media/image70.png"/></Relationships>
</file>

<file path=ppt/slides/_rels/slide7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77.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0.wdp"/></Relationships>
</file>

<file path=ppt/slides/_rels/slide7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8.xml"/><Relationship Id="rId1" Type="http://schemas.openxmlformats.org/officeDocument/2006/relationships/slideLayout" Target="../slideLayouts/slideLayout2.xml"/><Relationship Id="rId5" Type="http://schemas.microsoft.com/office/2007/relationships/hdphoto" Target="../media/hdphoto20.wdp"/><Relationship Id="rId4" Type="http://schemas.openxmlformats.org/officeDocument/2006/relationships/image" Target="../media/image71.png"/></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80.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21.wdp"/></Relationships>
</file>

<file path=ppt/slides/_rels/slide8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81.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82.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8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83.xml"/><Relationship Id="rId1" Type="http://schemas.openxmlformats.org/officeDocument/2006/relationships/slideLayout" Target="../slideLayouts/slideLayout6.xml"/><Relationship Id="rId5" Type="http://schemas.openxmlformats.org/officeDocument/2006/relationships/image" Target="../media/image4.png"/><Relationship Id="rId4" Type="http://schemas.microsoft.com/office/2007/relationships/hdphoto" Target="../media/hdphoto22.wdp"/></Relationships>
</file>

<file path=ppt/slides/_rels/slide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4.xml"/><Relationship Id="rId1" Type="http://schemas.openxmlformats.org/officeDocument/2006/relationships/slideLayout" Target="../slideLayouts/slideLayout6.xml"/></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5.xml"/><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6.xml"/><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7.xml"/><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8.xml"/><Relationship Id="rId1" Type="http://schemas.openxmlformats.org/officeDocument/2006/relationships/slideLayout" Target="../slideLayouts/slideLayout6.xml"/><Relationship Id="rId4" Type="http://schemas.openxmlformats.org/officeDocument/2006/relationships/image" Target="../media/image76.jpg"/></Relationships>
</file>

<file path=ppt/slides/_rels/slide89.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89.xml"/><Relationship Id="rId1" Type="http://schemas.openxmlformats.org/officeDocument/2006/relationships/slideLayout" Target="../slideLayouts/slideLayout6.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27709"/>
            <a:ext cx="551411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39000" y="-6927"/>
            <a:ext cx="4953000" cy="68580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0024" y="-38100"/>
            <a:ext cx="5503417" cy="6858000"/>
          </a:xfrm>
          <a:prstGeom prst="rect">
            <a:avLst/>
          </a:prstGeom>
        </p:spPr>
      </p:pic>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7623" y="1524000"/>
            <a:ext cx="2551938" cy="3886200"/>
          </a:xfrm>
          <a:prstGeom prst="rect">
            <a:avLst/>
          </a:prstGeom>
        </p:spPr>
      </p:pic>
      <p:sp>
        <p:nvSpPr>
          <p:cNvPr id="2" name="TextBox 1"/>
          <p:cNvSpPr txBox="1"/>
          <p:nvPr/>
        </p:nvSpPr>
        <p:spPr>
          <a:xfrm>
            <a:off x="8464914" y="2514600"/>
            <a:ext cx="3662926" cy="1977464"/>
          </a:xfrm>
          <a:prstGeom prst="rect">
            <a:avLst/>
          </a:prstGeom>
          <a:noFill/>
        </p:spPr>
        <p:txBody>
          <a:bodyPr wrap="none" rtlCol="0">
            <a:spAutoFit/>
          </a:bodyPr>
          <a:lstStyle/>
          <a:p>
            <a:pPr algn="ctr">
              <a:lnSpc>
                <a:spcPct val="150000"/>
              </a:lnSpc>
            </a:pPr>
            <a:r>
              <a:rPr lang="en-US" sz="2800" b="1" dirty="0" err="1">
                <a:latin typeface="Trajan Pro 3" panose="02020502050503020301" pitchFamily="18" charset="0"/>
              </a:rPr>
              <a:t>Mahad</a:t>
            </a:r>
            <a:endParaRPr lang="en-US" sz="2800" b="1" dirty="0">
              <a:latin typeface="Trajan Pro 3" panose="02020502050503020301" pitchFamily="18" charset="0"/>
            </a:endParaRPr>
          </a:p>
          <a:p>
            <a:pPr algn="ctr">
              <a:lnSpc>
                <a:spcPct val="150000"/>
              </a:lnSpc>
            </a:pPr>
            <a:r>
              <a:rPr lang="en-US" sz="2800" b="1" dirty="0">
                <a:latin typeface="Trajan Pro 3" panose="02020502050503020301" pitchFamily="18" charset="0"/>
              </a:rPr>
              <a:t>al-</a:t>
            </a:r>
            <a:r>
              <a:rPr lang="en-US" sz="2800" b="1" dirty="0" err="1">
                <a:latin typeface="Trajan Pro 3" panose="02020502050503020301" pitchFamily="18" charset="0"/>
              </a:rPr>
              <a:t>Hasanaat</a:t>
            </a:r>
            <a:r>
              <a:rPr lang="en-US" sz="2800" b="1" dirty="0">
                <a:latin typeface="Trajan Pro 3" panose="02020502050503020301" pitchFamily="18" charset="0"/>
              </a:rPr>
              <a:t> </a:t>
            </a:r>
          </a:p>
          <a:p>
            <a:pPr algn="ctr">
              <a:lnSpc>
                <a:spcPct val="150000"/>
              </a:lnSpc>
            </a:pPr>
            <a:r>
              <a:rPr lang="en-US" sz="2800" b="1" dirty="0">
                <a:latin typeface="Trajan Pro 3" panose="02020502050503020301" pitchFamily="18" charset="0"/>
              </a:rPr>
              <a:t>al-</a:t>
            </a:r>
            <a:r>
              <a:rPr lang="en-US" sz="2800" b="1" dirty="0" err="1">
                <a:latin typeface="Trajan Pro 3" panose="02020502050503020301" pitchFamily="18" charset="0"/>
              </a:rPr>
              <a:t>Burhaniyyah</a:t>
            </a:r>
            <a:endParaRPr lang="en-US" sz="2800" b="1" dirty="0">
              <a:latin typeface="Trajan Pro 3" panose="02020502050503020301" pitchFamily="18" charset="0"/>
            </a:endParaRPr>
          </a:p>
        </p:txBody>
      </p:sp>
    </p:spTree>
    <p:extLst>
      <p:ext uri="{BB962C8B-B14F-4D97-AF65-F5344CB8AC3E}">
        <p14:creationId xmlns:p14="http://schemas.microsoft.com/office/powerpoint/2010/main" val="195401807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12B4878-945B-4BC5-85DC-265F35651B6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E4CA5C24-AF87-4DCB-91DB-5701BB4A223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a:off x="3279986" y="685800"/>
            <a:ext cx="8119530" cy="1015663"/>
          </a:xfrm>
          <a:prstGeom prst="rect">
            <a:avLst/>
          </a:prstGeom>
        </p:spPr>
        <p:txBody>
          <a:bodyPr wrap="none">
            <a:spAutoFit/>
          </a:bodyPr>
          <a:lstStyle/>
          <a:p>
            <a:pPr algn="r" rtl="1"/>
            <a:r>
              <a:rPr lang="ar-SA" sz="6000" dirty="0">
                <a:solidFill>
                  <a:srgbClr val="373737"/>
                </a:solidFill>
                <a:latin typeface="AL-KANZ" panose="02000000000000000000" pitchFamily="2" charset="-78"/>
                <a:cs typeface="AL-KANZ" panose="02000000000000000000" pitchFamily="2" charset="-78"/>
              </a:rPr>
              <a:t>مولانا علي ابن ابيطالب </a:t>
            </a:r>
            <a:r>
              <a:rPr lang="ar-SA" sz="6000" baseline="30000" dirty="0">
                <a:solidFill>
                  <a:srgbClr val="373737"/>
                </a:solidFill>
                <a:latin typeface="AL-KANZ" panose="02000000000000000000" pitchFamily="2" charset="-78"/>
                <a:cs typeface="AL-KANZ" panose="02000000000000000000" pitchFamily="2" charset="-78"/>
              </a:rPr>
              <a:t>ع م </a:t>
            </a:r>
            <a:r>
              <a:rPr lang="ar-SA" sz="6000" dirty="0">
                <a:solidFill>
                  <a:srgbClr val="373737"/>
                </a:solidFill>
                <a:latin typeface="AL-KANZ" panose="02000000000000000000" pitchFamily="2" charset="-78"/>
                <a:cs typeface="AL-KANZ" panose="02000000000000000000" pitchFamily="2" charset="-78"/>
              </a:rPr>
              <a:t>فرماوسس ؛:</a:t>
            </a:r>
          </a:p>
        </p:txBody>
      </p:sp>
      <p:sp>
        <p:nvSpPr>
          <p:cNvPr id="7" name="Rectangle 6"/>
          <p:cNvSpPr/>
          <p:nvPr/>
        </p:nvSpPr>
        <p:spPr>
          <a:xfrm>
            <a:off x="-1676400" y="1613118"/>
            <a:ext cx="13286935" cy="3785652"/>
          </a:xfrm>
          <a:prstGeom prst="rect">
            <a:avLst/>
          </a:prstGeom>
        </p:spPr>
        <p:txBody>
          <a:bodyPr wrap="square">
            <a:spAutoFit/>
          </a:bodyPr>
          <a:lstStyle/>
          <a:p>
            <a:pPr algn="r" rtl="1">
              <a:lnSpc>
                <a:spcPct val="150000"/>
              </a:lnSpc>
            </a:pPr>
            <a:r>
              <a:rPr lang="ar-SA"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و </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ن</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َّـ</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م</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ـَ</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 م</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ث</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ل</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الآد</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اب</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ت</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َـ</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جم</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ع</a:t>
            </a:r>
            <a:r>
              <a:rPr lang="ar-EG"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ه</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a:t>
            </a:r>
            <a:r>
              <a:rPr lang="ar-SA" sz="8000" dirty="0">
                <a:solidFill>
                  <a:srgbClr val="6D6D6D"/>
                </a:solidFill>
                <a:latin typeface="Kanz-al-Marjaan" panose="03020500000000000000" pitchFamily="66" charset="-78"/>
                <a:ea typeface="Kanz-al-Marjaan" panose="03020500000000000000" pitchFamily="66" charset="-78"/>
                <a:cs typeface="Kanz-al-Marjaan" panose="03020500000000000000" pitchFamily="66" charset="-78"/>
              </a:rPr>
              <a:t/>
            </a:r>
            <a:br>
              <a:rPr lang="ar-SA" sz="8000" dirty="0">
                <a:solidFill>
                  <a:srgbClr val="6D6D6D"/>
                </a:solidFill>
                <a:latin typeface="Kanz-al-Marjaan" panose="03020500000000000000" pitchFamily="66" charset="-78"/>
                <a:ea typeface="Kanz-al-Marjaan" panose="03020500000000000000" pitchFamily="66" charset="-78"/>
                <a:cs typeface="Kanz-al-Marjaan" panose="03020500000000000000" pitchFamily="66" charset="-78"/>
              </a:rPr>
            </a:br>
            <a:r>
              <a:rPr lang="ar-SA"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في ع</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نف</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و</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ان</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الص</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ب</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 </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ك</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َـ</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الن</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قش</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 </a:t>
            </a:r>
            <a:r>
              <a:rPr lang="ar-SA" sz="8000" dirty="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في </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الح</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ـَ</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ج</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ر</a:t>
            </a:r>
            <a:endParaRPr lang="en-GB" dirty="0">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8" name="Title 1"/>
          <p:cNvSpPr txBox="1">
            <a:spLocks/>
          </p:cNvSpPr>
          <p:nvPr/>
        </p:nvSpPr>
        <p:spPr>
          <a:xfrm>
            <a:off x="667630" y="4889330"/>
            <a:ext cx="11576538" cy="24895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lnSpc>
                <a:spcPct val="150000"/>
              </a:lnSpc>
            </a:pPr>
            <a:r>
              <a:rPr lang="ar-EG" sz="28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بححثثن نا شروع ما جو فرزند كوئي اْداب سيكهسس ؛ تو يھ ثثتهر ما كوتروا ني مثل ؛.</a:t>
            </a:r>
            <a:endParaRPr lang="ar-SA" sz="3200" dirty="0">
              <a:solidFill>
                <a:srgbClr val="6D6D6D"/>
              </a:solidFill>
              <a:latin typeface="Kanz-al-Marjaan" panose="03020500000000000000" pitchFamily="66" charset="-78"/>
              <a:ea typeface="Kanz-al-Marjaan" panose="03020500000000000000" pitchFamily="66" charset="-78"/>
              <a:cs typeface="Kanz-al-Marjaan" panose="03020500000000000000" pitchFamily="66" charset="-78"/>
            </a:endParaRPr>
          </a:p>
        </p:txBody>
      </p:sp>
    </p:spTree>
    <p:extLst>
      <p:ext uri="{BB962C8B-B14F-4D97-AF65-F5344CB8AC3E}">
        <p14:creationId xmlns:p14="http://schemas.microsoft.com/office/powerpoint/2010/main" val="2735049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http://www.geneticsrus.org/DNA/caveman_carving_stone_hw.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3124200" y="36491"/>
            <a:ext cx="5181600" cy="5181603"/>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214532" y="5494383"/>
            <a:ext cx="11762935" cy="1200329"/>
          </a:xfrm>
          <a:prstGeom prst="rect">
            <a:avLst/>
          </a:prstGeom>
          <a:noFill/>
        </p:spPr>
        <p:txBody>
          <a:bodyPr wrap="square" rtlCol="0">
            <a:spAutoFit/>
          </a:bodyPr>
          <a:lstStyle/>
          <a:p>
            <a:pPr algn="ctr"/>
            <a:r>
              <a:rPr lang="en-US" sz="3600" dirty="0">
                <a:latin typeface="Trajan Pro 3" panose="02020502050503020301" pitchFamily="18" charset="0"/>
              </a:rPr>
              <a:t>Imbibing good habits in early age </a:t>
            </a:r>
            <a:endParaRPr lang="en-US" sz="3600" dirty="0" smtClean="0">
              <a:latin typeface="Trajan Pro 3" panose="02020502050503020301" pitchFamily="18" charset="0"/>
            </a:endParaRPr>
          </a:p>
          <a:p>
            <a:pPr algn="ctr"/>
            <a:r>
              <a:rPr lang="en-US" sz="3600" dirty="0" smtClean="0">
                <a:latin typeface="Trajan Pro 3" panose="02020502050503020301" pitchFamily="18" charset="0"/>
              </a:rPr>
              <a:t>is </a:t>
            </a:r>
            <a:r>
              <a:rPr lang="en-US" sz="3600" dirty="0">
                <a:latin typeface="Trajan Pro 3" panose="02020502050503020301" pitchFamily="18" charset="0"/>
              </a:rPr>
              <a:t>like inscribing on a stone.</a:t>
            </a:r>
          </a:p>
        </p:txBody>
      </p:sp>
      <p:pic>
        <p:nvPicPr>
          <p:cNvPr id="4" name="Picture 3">
            <a:extLst>
              <a:ext uri="{FF2B5EF4-FFF2-40B4-BE49-F238E27FC236}">
                <a16:creationId xmlns:a16="http://schemas.microsoft.com/office/drawing/2014/main" id="{660DA065-B250-48F0-9B6A-2D97241DB3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5FB2342E-DE61-42E7-B521-A98739571965}"/>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1084636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5300" y="762000"/>
            <a:ext cx="11201400" cy="5334000"/>
          </a:xfrm>
        </p:spPr>
        <p:txBody>
          <a:bodyPr>
            <a:noAutofit/>
          </a:bodyPr>
          <a:lstStyle/>
          <a:p>
            <a:r>
              <a:rPr lang="en-US" sz="5400" dirty="0">
                <a:latin typeface="Trajan Pro 3" panose="02020502050503020301" pitchFamily="18" charset="0"/>
              </a:rPr>
              <a:t>0-3 years of age is the </a:t>
            </a:r>
            <a:r>
              <a:rPr lang="en-US" sz="19900" dirty="0">
                <a:latin typeface="Trajan Pro 3" panose="02020502050503020301" pitchFamily="18" charset="0"/>
              </a:rPr>
              <a:t>most</a:t>
            </a:r>
            <a:r>
              <a:rPr lang="en-US" dirty="0">
                <a:latin typeface="Trajan Pro 3" panose="02020502050503020301" pitchFamily="18" charset="0"/>
              </a:rPr>
              <a:t> </a:t>
            </a:r>
            <a:r>
              <a:rPr lang="en-US" sz="13800" dirty="0">
                <a:latin typeface="Trajan Pro 3" panose="02020502050503020301" pitchFamily="18" charset="0"/>
              </a:rPr>
              <a:t>significant</a:t>
            </a:r>
            <a:r>
              <a:rPr lang="en-US" dirty="0">
                <a:latin typeface="Trajan Pro 3" panose="02020502050503020301" pitchFamily="18" charset="0"/>
              </a:rPr>
              <a:t> </a:t>
            </a:r>
            <a:r>
              <a:rPr lang="en-US" sz="5400" dirty="0" smtClean="0">
                <a:latin typeface="Trajan Pro 3" panose="02020502050503020301" pitchFamily="18" charset="0"/>
              </a:rPr>
              <a:t>age </a:t>
            </a:r>
            <a:r>
              <a:rPr lang="en-US" sz="5400" dirty="0">
                <a:latin typeface="Trajan Pro 3" panose="02020502050503020301" pitchFamily="18" charset="0"/>
              </a:rPr>
              <a:t>in a child’s brain development</a:t>
            </a:r>
            <a:r>
              <a:rPr lang="en-US" dirty="0">
                <a:latin typeface="Trajan Pro 3" panose="02020502050503020301" pitchFamily="18" charset="0"/>
              </a:rPr>
              <a:t/>
            </a:r>
            <a:br>
              <a:rPr lang="en-US" dirty="0">
                <a:latin typeface="Trajan Pro 3" panose="02020502050503020301" pitchFamily="18" charset="0"/>
              </a:rPr>
            </a:br>
            <a:endParaRPr lang="en-US" dirty="0">
              <a:latin typeface="Trajan Pro 3" panose="02020502050503020301" pitchFamily="18" charset="0"/>
            </a:endParaRPr>
          </a:p>
        </p:txBody>
      </p:sp>
      <p:pic>
        <p:nvPicPr>
          <p:cNvPr id="3" name="Picture 2">
            <a:extLst>
              <a:ext uri="{FF2B5EF4-FFF2-40B4-BE49-F238E27FC236}">
                <a16:creationId xmlns:a16="http://schemas.microsoft.com/office/drawing/2014/main" id="{B9EC3BB7-54B8-45AC-9033-953DDA83437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7079DD16-A50F-46F3-A27A-828E88E87A8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99184826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IN" dirty="0"/>
          </a:p>
        </p:txBody>
      </p:sp>
      <p:pic>
        <p:nvPicPr>
          <p:cNvPr id="2050" name="Picture 2" descr="http://www.kidsstoppress.com/wp-content/uploads/2016/05/Parents-Do-You-Know-Your-Child-As-Well-As-You-Think-You-Do_kidsstoppress.jpg"/>
          <p:cNvPicPr>
            <a:picLocks noChangeAspect="1" noChangeArrowheads="1"/>
          </p:cNvPicPr>
          <p:nvPr/>
        </p:nvPicPr>
        <p:blipFill>
          <a:blip r:embed="rId3" cstate="print"/>
          <a:srcRect/>
          <a:stretch>
            <a:fillRect/>
          </a:stretch>
        </p:blipFill>
        <p:spPr bwMode="auto">
          <a:xfrm>
            <a:off x="1524000" y="-8414"/>
            <a:ext cx="9144000" cy="6942614"/>
          </a:xfrm>
          <a:prstGeom prst="rect">
            <a:avLst/>
          </a:prstGeom>
          <a:noFill/>
        </p:spPr>
      </p:pic>
      <p:pic>
        <p:nvPicPr>
          <p:cNvPr id="5" name="Picture 4">
            <a:extLst>
              <a:ext uri="{FF2B5EF4-FFF2-40B4-BE49-F238E27FC236}">
                <a16:creationId xmlns:a16="http://schemas.microsoft.com/office/drawing/2014/main" id="{35BE4664-832D-44F7-9E1D-B6FAECFA02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536188B4-FBD4-480B-B806-557CEA2C3FB0}"/>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7" name="Picture 6"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descr="http://lets-explore.net/blog/wp-content/uploads/2011/01/lets_explore_collage.jpg"/>
          <p:cNvPicPr>
            <a:picLocks noChangeAspect="1" noChangeArrowheads="1"/>
          </p:cNvPicPr>
          <p:nvPr/>
        </p:nvPicPr>
        <p:blipFill>
          <a:blip r:embed="rId3" cstate="print"/>
          <a:srcRect/>
          <a:stretch>
            <a:fillRect/>
          </a:stretch>
        </p:blipFill>
        <p:spPr bwMode="auto">
          <a:xfrm>
            <a:off x="1668447" y="152400"/>
            <a:ext cx="8855105" cy="3581400"/>
          </a:xfrm>
          <a:prstGeom prst="rect">
            <a:avLst/>
          </a:prstGeom>
          <a:ln>
            <a:noFill/>
          </a:ln>
          <a:effectLst>
            <a:softEdge rad="112500"/>
          </a:effectLst>
        </p:spPr>
      </p:pic>
      <p:pic>
        <p:nvPicPr>
          <p:cNvPr id="4" name="Picture 3">
            <a:extLst>
              <a:ext uri="{FF2B5EF4-FFF2-40B4-BE49-F238E27FC236}">
                <a16:creationId xmlns:a16="http://schemas.microsoft.com/office/drawing/2014/main" id="{3BE7B998-814D-4D7F-B45A-9085FCB686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8679C344-9470-4C92-8B7D-A71F654137B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2" name="TextBox 1"/>
          <p:cNvSpPr txBox="1"/>
          <p:nvPr/>
        </p:nvSpPr>
        <p:spPr>
          <a:xfrm>
            <a:off x="1562099" y="4038600"/>
            <a:ext cx="9067800" cy="707886"/>
          </a:xfrm>
          <a:prstGeom prst="rect">
            <a:avLst/>
          </a:prstGeom>
          <a:noFill/>
        </p:spPr>
        <p:txBody>
          <a:bodyPr wrap="square" rtlCol="0">
            <a:spAutoFit/>
          </a:bodyPr>
          <a:lstStyle/>
          <a:p>
            <a:pPr algn="ctr"/>
            <a:r>
              <a:rPr lang="en-GB" sz="4000" b="1" dirty="0" smtClean="0">
                <a:latin typeface="Comic Sans MS" panose="030F0702030302020204" pitchFamily="66" charset="0"/>
              </a:rPr>
              <a:t>How much do you know your child?</a:t>
            </a:r>
            <a:endParaRPr lang="en-GB" sz="4000" b="1" dirty="0">
              <a:latin typeface="Comic Sans MS" panose="030F0702030302020204" pitchFamily="66" charset="0"/>
            </a:endParaRPr>
          </a:p>
        </p:txBody>
      </p:sp>
      <p:pic>
        <p:nvPicPr>
          <p:cNvPr id="7" name="Picture 6"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
        <p:nvSpPr>
          <p:cNvPr id="9" name="Rectangle 8"/>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9458"/>
                                        </p:tgtEl>
                                        <p:attrNameLst>
                                          <p:attrName>style.visibility</p:attrName>
                                        </p:attrNameLst>
                                      </p:cBhvr>
                                      <p:to>
                                        <p:strVal val="visible"/>
                                      </p:to>
                                    </p:set>
                                    <p:animEffect transition="in" filter="wipe(down)">
                                      <p:cBhvr>
                                        <p:cTn id="7" dur="500"/>
                                        <p:tgtEl>
                                          <p:spTgt spid="1945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29914"/>
            <a:ext cx="9372600" cy="6828086"/>
          </a:xfrm>
          <a:prstGeom prst="rect">
            <a:avLst/>
          </a:prstGeom>
        </p:spPr>
      </p:pic>
      <p:pic>
        <p:nvPicPr>
          <p:cNvPr id="4" name="Picture 3">
            <a:extLst>
              <a:ext uri="{FF2B5EF4-FFF2-40B4-BE49-F238E27FC236}">
                <a16:creationId xmlns:a16="http://schemas.microsoft.com/office/drawing/2014/main" id="{B5ED1134-EFED-4F19-809A-53EE5BB22D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CD26C8BD-F4D8-4AC3-90C3-A56C620D03B7}"/>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
        <p:nvSpPr>
          <p:cNvPr id="7" name="Rectangle 6"/>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1006914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genesisblogs.com/wp-content/uploads/2015/02/ww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829284"/>
            <a:ext cx="8193476" cy="5114317"/>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5D54D99A-7507-411F-99E5-6F2DAAAAA3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B950C6CC-B66E-4CCD-8BC6-C469CEA7049D}"/>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8759965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media.licdn.com/mpr/mpr/p/5/000/2c9/152/3d1f325.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82203" y="457201"/>
            <a:ext cx="8805863" cy="587057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EDFFE78E-9896-47A5-A4DE-2A5F00CBF4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AEDBA702-6548-43E8-92A2-DC4677C10D2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192650880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s://s-media-cache-ak0.pinimg.com/originals/05/92/ec/0592ecdb89d543581e37fb9f126b5227.jpg"/>
          <p:cNvPicPr>
            <a:picLocks noChangeAspect="1" noChangeArrowheads="1"/>
          </p:cNvPicPr>
          <p:nvPr/>
        </p:nvPicPr>
        <p:blipFill rotWithShape="1">
          <a:blip r:embed="rId3">
            <a:extLst>
              <a:ext uri="{28A0092B-C50C-407E-A947-70E740481C1C}">
                <a14:useLocalDpi xmlns:a14="http://schemas.microsoft.com/office/drawing/2010/main" val="0"/>
              </a:ext>
            </a:extLst>
          </a:blip>
          <a:srcRect l="5818" r="5782"/>
          <a:stretch/>
        </p:blipFill>
        <p:spPr bwMode="auto">
          <a:xfrm>
            <a:off x="2123090" y="381000"/>
            <a:ext cx="7945821" cy="599228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3941D7B4-FC0C-4EE9-8B4A-AD19EB41BD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AAB18C3B-5084-4401-8380-DC31CA22DB2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13373743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open.az/uploads/posts/2010-02/1266854555_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312683"/>
            <a:ext cx="8026400" cy="6019800"/>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8D247CE-40DA-4313-BE7F-D559095A8C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EA11EE27-68A1-49D0-9FC3-A3EEE132FB5D}"/>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21019873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71A50D5-B481-4E04-8059-06EC56AC9E2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2" name="TextBox 1">
            <a:extLst>
              <a:ext uri="{FF2B5EF4-FFF2-40B4-BE49-F238E27FC236}">
                <a16:creationId xmlns:a16="http://schemas.microsoft.com/office/drawing/2014/main" id="{4D2FE034-6AB4-43EB-891F-FFC0B51C8D5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4" name="TextBox 3"/>
          <p:cNvSpPr txBox="1"/>
          <p:nvPr/>
        </p:nvSpPr>
        <p:spPr>
          <a:xfrm>
            <a:off x="1524000" y="1829306"/>
            <a:ext cx="9144000" cy="3046988"/>
          </a:xfrm>
          <a:prstGeom prst="rect">
            <a:avLst/>
          </a:prstGeom>
          <a:noFill/>
        </p:spPr>
        <p:txBody>
          <a:bodyPr wrap="square" rtlCol="0">
            <a:spAutoFit/>
          </a:bodyPr>
          <a:lstStyle/>
          <a:p>
            <a:pPr algn="ctr"/>
            <a:r>
              <a:rPr lang="ar-EG" sz="9600" dirty="0" smtClean="0">
                <a:latin typeface="Kanz-al-Marjaan" panose="03020500000000000000" pitchFamily="66" charset="-78"/>
                <a:ea typeface="Kanz-al-Marjaan" panose="03020500000000000000" pitchFamily="66" charset="-78"/>
                <a:cs typeface="Kanz-al-Marjaan" panose="03020500000000000000" pitchFamily="66" charset="-78"/>
              </a:rPr>
              <a:t>المقدمة</a:t>
            </a:r>
            <a:endParaRPr lang="en-GB" sz="9600" dirty="0" smtClean="0">
              <a:latin typeface="Kanz-al-Marjaan" panose="03020500000000000000" pitchFamily="66" charset="-78"/>
              <a:ea typeface="Kanz-al-Marjaan" panose="03020500000000000000" pitchFamily="66" charset="-78"/>
              <a:cs typeface="Kanz-al-Marjaan" panose="03020500000000000000" pitchFamily="66" charset="-78"/>
            </a:endParaRPr>
          </a:p>
          <a:p>
            <a:pPr algn="ctr"/>
            <a:r>
              <a:rPr lang="en-GB" sz="9600" dirty="0" smtClean="0"/>
              <a:t>Introduction</a:t>
            </a:r>
          </a:p>
        </p:txBody>
      </p:sp>
    </p:spTree>
    <p:extLst>
      <p:ext uri="{BB962C8B-B14F-4D97-AF65-F5344CB8AC3E}">
        <p14:creationId xmlns:p14="http://schemas.microsoft.com/office/powerpoint/2010/main" val="17113388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lesateliersducoeur.files.wordpress.com/2013/03/enfants-et-toboggan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00350" y="-19051"/>
            <a:ext cx="6877050" cy="6877051"/>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1213F96F-85CA-4A59-B67F-229EAA35B6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FE1EBC75-44B7-471F-9D7E-3697F60FCA33}"/>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1907265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s://img.clipartfest.com/878ebdbfe33716659dfdb24fdf4dd226_boy-bouncing-basketball-bouncing-ball-clip-art_400-326.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2819400" y="300610"/>
            <a:ext cx="7391400" cy="602399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A4A8C91A-7CFC-4DC9-AC65-9831062335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DE4FB079-0F09-4F9D-B64A-B67CC1D51F0C}"/>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336130795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mage result for somersault 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1755782" y="1600201"/>
            <a:ext cx="9369418" cy="432435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AC8B7BD-EB58-4B6C-9CDC-ABC157335B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85306619-BB78-443C-B77E-EB2C107259C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6" name="Rectangle 5"/>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16858989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8194" name="Picture 2" descr="https://media.giphy.com/media/3DnDRfZe2ubQc/giphy.gif"/>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3600" y="381000"/>
            <a:ext cx="8171866" cy="5867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ED280AC-7BB0-4306-8ECE-017ACB07339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79D1C6EE-48B1-4FC9-AC58-30C1EAF5AF3C}"/>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6" name="Rectangle 5"/>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31112273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4.bp.blogspot.com/-Wwlp9zYJZWY/VSesutF-9vI/AAAAAAAAARA/yW5V66nFYYg/s1600/best-zip-unzip-apps-for-iphone-and-ipad.gif"/>
          <p:cNvPicPr>
            <a:picLocks noChangeAspect="1" noChangeArrowheads="1" noCrop="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819400" y="0"/>
            <a:ext cx="6858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F18B1589-896C-4012-B9C2-0F8262C8EC3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3505FD45-3705-4D19-A879-EFB346A66D70}"/>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242320897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11346"/>
            <a:ext cx="6248400" cy="6248400"/>
          </a:xfrm>
          <a:prstGeom prst="rect">
            <a:avLst/>
          </a:prstGeom>
        </p:spPr>
      </p:pic>
      <p:pic>
        <p:nvPicPr>
          <p:cNvPr id="3" name="Picture 2">
            <a:extLst>
              <a:ext uri="{FF2B5EF4-FFF2-40B4-BE49-F238E27FC236}">
                <a16:creationId xmlns:a16="http://schemas.microsoft.com/office/drawing/2014/main" id="{62B3903D-A6A2-43C8-9DDF-5C00968C1A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96E8D009-5681-4CBC-AD3C-775DF4EED64C}"/>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160095971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2" name="Picture 4" descr="http://media.healthdirect.org.au/images/general/primary/child-talking-D7X3AH.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3688" y="1411670"/>
            <a:ext cx="8114313" cy="5409544"/>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https://faculty.washington.edu/chudler/pdf/memobject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1676400" y="152400"/>
            <a:ext cx="2667000" cy="3124200"/>
          </a:xfrm>
          <a:prstGeom prst="wedgeEllipseCallout">
            <a:avLst/>
          </a:prstGeom>
          <a:noFill/>
          <a:ln>
            <a:solidFill>
              <a:srgbClr val="00FF00"/>
            </a:solidFill>
          </a:ln>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5303FCD-25D6-4B63-93DB-1198DEF1DC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02524528-B079-45E5-9428-6B5F0035383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6" name="Rectangle 5"/>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112132518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9218" name="Picture 2" descr="https://s-media-cache-ak0.pinimg.com/originals/00/2c/76/002c7675f80645c91aae30f783aefb4c.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18529" y1="11258" x2="18529" y2="11258"/>
                        <a14:foregroundMark x1="16765" y1="20199" x2="16765" y2="20199"/>
                        <a14:foregroundMark x1="86471" y1="76490" x2="86471" y2="76490"/>
                        <a14:foregroundMark x1="79412" y1="60265" x2="81765" y2="94040"/>
                        <a14:foregroundMark x1="94412" y1="69205" x2="93529" y2="88079"/>
                      </a14:backgroundRemoval>
                    </a14:imgEffect>
                  </a14:imgLayer>
                </a14:imgProps>
              </a:ext>
              <a:ext uri="{28A0092B-C50C-407E-A947-70E740481C1C}">
                <a14:useLocalDpi xmlns:a14="http://schemas.microsoft.com/office/drawing/2010/main" val="0"/>
              </a:ext>
            </a:extLst>
          </a:blip>
          <a:srcRect/>
          <a:stretch>
            <a:fillRect/>
          </a:stretch>
        </p:blipFill>
        <p:spPr bwMode="auto">
          <a:xfrm>
            <a:off x="1981200" y="-228600"/>
            <a:ext cx="7772400" cy="690372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9686E67E-792F-4B75-9813-DB86C1B1197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D107CDE1-3316-4AD8-AC44-03CB1FB618DD}"/>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6" name="Rectangle 5"/>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3950130578"/>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sofra.info/wp-content/uploads/2016/04/mischevious-kid-620x413.jpg"/>
          <p:cNvPicPr>
            <a:picLocks noChangeAspect="1" noChangeArrowheads="1"/>
          </p:cNvPicPr>
          <p:nvPr/>
        </p:nvPicPr>
        <p:blipFill rotWithShape="1">
          <a:blip r:embed="rId3">
            <a:extLst>
              <a:ext uri="{28A0092B-C50C-407E-A947-70E740481C1C}">
                <a14:useLocalDpi xmlns:a14="http://schemas.microsoft.com/office/drawing/2010/main" val="0"/>
              </a:ext>
            </a:extLst>
          </a:blip>
          <a:srcRect r="20557"/>
          <a:stretch/>
        </p:blipFill>
        <p:spPr bwMode="auto">
          <a:xfrm>
            <a:off x="2703578" y="584466"/>
            <a:ext cx="6784844" cy="568906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A1D954B-5DD2-4CE3-AB9F-58BD6B43A0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50424FA5-0F7D-42AB-A886-04A1E09DBBA4}"/>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272765604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s://d1li5256ypm7oi.cloudfront.net/itsabouttimechildrenscenter/2016/05/aboutdifference-160620-57680a2890ac8-300x22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28600"/>
            <a:ext cx="8458200" cy="625906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5D98F4-2976-49BA-9C5E-6556EB2D965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D187C898-2959-4A0D-BFC9-C75499294FA3}"/>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32687033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191000"/>
            <a:ext cx="9372600" cy="1143000"/>
          </a:xfrm>
        </p:spPr>
        <p:txBody>
          <a:bodyPr>
            <a:noAutofit/>
          </a:bodyPr>
          <a:lstStyle/>
          <a:p>
            <a:pPr rtl="1"/>
            <a:r>
              <a:rPr lang="ar-EG" sz="13800" dirty="0" smtClean="0">
                <a:latin typeface="AL-KANZ" panose="02000000000000000000" pitchFamily="2" charset="-78"/>
                <a:cs typeface="AL-KANZ" panose="02000000000000000000" pitchFamily="2" charset="-78"/>
              </a:rPr>
              <a:t>تلاوة القراْن الكريم</a:t>
            </a:r>
            <a:endParaRPr lang="en-US" sz="13800" dirty="0">
              <a:latin typeface="AL-KANZ" panose="02000000000000000000" pitchFamily="2" charset="-78"/>
              <a:cs typeface="AL-KANZ" panose="02000000000000000000" pitchFamily="2" charset="-78"/>
            </a:endParaRPr>
          </a:p>
        </p:txBody>
      </p:sp>
      <p:pic>
        <p:nvPicPr>
          <p:cNvPr id="4" name="Picture 3">
            <a:extLst>
              <a:ext uri="{FF2B5EF4-FFF2-40B4-BE49-F238E27FC236}">
                <a16:creationId xmlns:a16="http://schemas.microsoft.com/office/drawing/2014/main" id="{0899A006-E992-4C97-8386-D9643FE928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7C09A9E2-F23F-420D-B2F3-65BE9A40BF00}"/>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descr="&lt;strong&gt;Quran&lt;/strong&gt; PNG"/>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88649" y="228600"/>
            <a:ext cx="4214702" cy="3019355"/>
          </a:xfrm>
          <a:prstGeom prst="rect">
            <a:avLst/>
          </a:prstGeom>
        </p:spPr>
      </p:pic>
    </p:spTree>
    <p:extLst>
      <p:ext uri="{BB962C8B-B14F-4D97-AF65-F5344CB8AC3E}">
        <p14:creationId xmlns:p14="http://schemas.microsoft.com/office/powerpoint/2010/main" val="26615159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10242" name="Picture 2" descr="http://www.helpmykidlearn.ie/images/uploads/dreamstime_xs_12455289.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9575" y="533400"/>
            <a:ext cx="8686797" cy="5791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760030E7-E190-413E-95FD-35DC2B206F7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3E055769-3947-45A0-AD66-B8F607FA7CB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6" name="Rectangle 5"/>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4188349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descr="http://media.mumineen.org/archive/photos/jamaat1430/rabiul2-17_pakistan_jamiat-16.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601" y="408972"/>
            <a:ext cx="8608969" cy="576322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D9751CD-3F25-43FE-86DF-DCBE83E31B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617F2DA7-CD6E-4B63-8EEB-E66128EA5D2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1009491" y="5694540"/>
            <a:ext cx="1957587" cy="369332"/>
          </a:xfrm>
          <a:prstGeom prst="rect">
            <a:avLst/>
          </a:prstGeom>
        </p:spPr>
        <p:txBody>
          <a:bodyPr wrap="none">
            <a:spAutoFit/>
          </a:bodyPr>
          <a:lstStyle/>
          <a:p>
            <a:r>
              <a:rPr lang="en-GB" b="1" dirty="0" smtClean="0">
                <a:latin typeface="Comic Sans MS" panose="030F0702030302020204" pitchFamily="66" charset="0"/>
              </a:rPr>
              <a:t>#</a:t>
            </a:r>
            <a:r>
              <a:rPr lang="en-GB" b="1" dirty="0" err="1" smtClean="0">
                <a:latin typeface="Comic Sans MS" panose="030F0702030302020204" pitchFamily="66" charset="0"/>
              </a:rPr>
              <a:t>KnowYourChild</a:t>
            </a:r>
            <a:endParaRPr lang="en-GB" dirty="0"/>
          </a:p>
        </p:txBody>
      </p:sp>
    </p:spTree>
    <p:extLst>
      <p:ext uri="{BB962C8B-B14F-4D97-AF65-F5344CB8AC3E}">
        <p14:creationId xmlns:p14="http://schemas.microsoft.com/office/powerpoint/2010/main" val="21847533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857500"/>
            <a:ext cx="10972800" cy="1143000"/>
          </a:xfrm>
        </p:spPr>
        <p:txBody>
          <a:bodyPr>
            <a:noAutofit/>
          </a:bodyPr>
          <a:lstStyle/>
          <a:p>
            <a:r>
              <a:rPr lang="en-US" sz="8800" dirty="0"/>
              <a:t>A round of applause </a:t>
            </a:r>
            <a:r>
              <a:rPr lang="en-US" sz="8800" dirty="0" smtClean="0"/>
              <a:t/>
            </a:r>
            <a:br>
              <a:rPr lang="en-US" sz="8800" dirty="0" smtClean="0"/>
            </a:br>
            <a:r>
              <a:rPr lang="en-US" sz="8800" dirty="0" smtClean="0"/>
              <a:t>for all of us </a:t>
            </a:r>
            <a:endParaRPr lang="en-GB" sz="8800" dirty="0"/>
          </a:p>
        </p:txBody>
      </p:sp>
    </p:spTree>
    <p:extLst>
      <p:ext uri="{BB962C8B-B14F-4D97-AF65-F5344CB8AC3E}">
        <p14:creationId xmlns:p14="http://schemas.microsoft.com/office/powerpoint/2010/main" val="21276307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600200" y="3276600"/>
            <a:ext cx="8610600" cy="1600200"/>
          </a:xfrm>
        </p:spPr>
        <p:txBody>
          <a:bodyPr>
            <a:noAutofit/>
          </a:bodyPr>
          <a:lstStyle/>
          <a:p>
            <a:pPr algn="l"/>
            <a:r>
              <a:rPr lang="en-IN" sz="3800" dirty="0"/>
              <a:t/>
            </a:r>
            <a:br>
              <a:rPr lang="en-IN" sz="3800" dirty="0"/>
            </a:br>
            <a:endParaRPr lang="en-IN" sz="3800" dirty="0"/>
          </a:p>
        </p:txBody>
      </p:sp>
      <p:pic>
        <p:nvPicPr>
          <p:cNvPr id="4098" name="Picture 2" descr="http://handsonaswegrow.com/wp-content/uploads/fine-motor-skills-activities-feature.jpg"/>
          <p:cNvPicPr>
            <a:picLocks noChangeAspect="1" noChangeArrowheads="1"/>
          </p:cNvPicPr>
          <p:nvPr/>
        </p:nvPicPr>
        <p:blipFill>
          <a:blip r:embed="rId3" cstate="print"/>
          <a:srcRect/>
          <a:stretch>
            <a:fillRect/>
          </a:stretch>
        </p:blipFill>
        <p:spPr bwMode="auto">
          <a:xfrm>
            <a:off x="2362200" y="87086"/>
            <a:ext cx="7239000" cy="5170715"/>
          </a:xfrm>
          <a:prstGeom prst="rect">
            <a:avLst/>
          </a:prstGeom>
          <a:ln>
            <a:noFill/>
          </a:ln>
          <a:effectLst>
            <a:outerShdw blurRad="292100" dist="139700" dir="2700000" algn="tl" rotWithShape="0">
              <a:srgbClr val="333333">
                <a:alpha val="65000"/>
              </a:srgbClr>
            </a:outerShdw>
          </a:effectLst>
        </p:spPr>
      </p:pic>
      <p:sp>
        <p:nvSpPr>
          <p:cNvPr id="2" name="Rectangle 1"/>
          <p:cNvSpPr/>
          <p:nvPr/>
        </p:nvSpPr>
        <p:spPr>
          <a:xfrm>
            <a:off x="2612402" y="5521404"/>
            <a:ext cx="6912598" cy="1107996"/>
          </a:xfrm>
          <a:prstGeom prst="rect">
            <a:avLst/>
          </a:prstGeom>
        </p:spPr>
        <p:txBody>
          <a:bodyPr wrap="none">
            <a:spAutoFit/>
          </a:bodyPr>
          <a:lstStyle/>
          <a:p>
            <a:r>
              <a:rPr lang="en-IN" sz="6600" b="1"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Trajan Pro 3" panose="02020502050503020301" pitchFamily="18" charset="0"/>
              </a:rPr>
              <a:t>Motor skills</a:t>
            </a:r>
            <a:endParaRPr lang="en-US" sz="6600" dirty="0">
              <a:latin typeface="Trajan Pro 3" panose="02020502050503020301" pitchFamily="18" charset="0"/>
            </a:endParaRPr>
          </a:p>
        </p:txBody>
      </p:sp>
      <p:pic>
        <p:nvPicPr>
          <p:cNvPr id="5" name="Picture 4">
            <a:extLst>
              <a:ext uri="{FF2B5EF4-FFF2-40B4-BE49-F238E27FC236}">
                <a16:creationId xmlns:a16="http://schemas.microsoft.com/office/drawing/2014/main" id="{E9CB9A0E-EF3D-48A5-B6E0-3CA94A79683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ED2E3AF7-2966-4F58-8C10-A4EE6B354E07}"/>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8" name="Rectangle 7"/>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strips(downLeft)">
                                      <p:cBhvr>
                                        <p:cTn id="7" dur="500"/>
                                        <p:tgtEl>
                                          <p:spTgt spid="4098"/>
                                        </p:tgtEl>
                                      </p:cBhvr>
                                    </p:animEffect>
                                  </p:childTnLst>
                                </p:cTn>
                              </p:par>
                              <p:par>
                                <p:cTn id="8" presetID="56" presetClass="entr" presetSubtype="0" fill="hold" grpId="0" nodeType="withEffect">
                                  <p:stCondLst>
                                    <p:cond delay="0"/>
                                  </p:stCondLst>
                                  <p:iterate type="wd">
                                    <p:tmPct val="10000"/>
                                  </p:iterate>
                                  <p:childTnLst>
                                    <p:set>
                                      <p:cBhvr>
                                        <p:cTn id="9" dur="1" fill="hold">
                                          <p:stCondLst>
                                            <p:cond delay="0"/>
                                          </p:stCondLst>
                                        </p:cTn>
                                        <p:tgtEl>
                                          <p:spTgt spid="4"/>
                                        </p:tgtEl>
                                        <p:attrNameLst>
                                          <p:attrName>style.visibility</p:attrName>
                                        </p:attrNameLst>
                                      </p:cBhvr>
                                      <p:to>
                                        <p:strVal val="visible"/>
                                      </p:to>
                                    </p:set>
                                    <p:anim by="(-#ppt_w*2)" calcmode="lin" valueType="num">
                                      <p:cBhvr rctx="PPT">
                                        <p:cTn id="10" dur="500" autoRev="1" fill="hold">
                                          <p:stCondLst>
                                            <p:cond delay="0"/>
                                          </p:stCondLst>
                                        </p:cTn>
                                        <p:tgtEl>
                                          <p:spTgt spid="4"/>
                                        </p:tgtEl>
                                        <p:attrNameLst>
                                          <p:attrName>ppt_w</p:attrName>
                                        </p:attrNameLst>
                                      </p:cBhvr>
                                    </p:anim>
                                    <p:anim by="(#ppt_w*0.50)" calcmode="lin" valueType="num">
                                      <p:cBhvr>
                                        <p:cTn id="11" dur="500" decel="50000" autoRev="1" fill="hold">
                                          <p:stCondLst>
                                            <p:cond delay="0"/>
                                          </p:stCondLst>
                                        </p:cTn>
                                        <p:tgtEl>
                                          <p:spTgt spid="4"/>
                                        </p:tgtEl>
                                        <p:attrNameLst>
                                          <p:attrName>ppt_x</p:attrName>
                                        </p:attrNameLst>
                                      </p:cBhvr>
                                    </p:anim>
                                    <p:anim from="(-#ppt_h/2)" to="(#ppt_y)" calcmode="lin" valueType="num">
                                      <p:cBhvr>
                                        <p:cTn id="12" dur="1000" fill="hold">
                                          <p:stCondLst>
                                            <p:cond delay="0"/>
                                          </p:stCondLst>
                                        </p:cTn>
                                        <p:tgtEl>
                                          <p:spTgt spid="4"/>
                                        </p:tgtEl>
                                        <p:attrNameLst>
                                          <p:attrName>ppt_y</p:attrName>
                                        </p:attrNameLst>
                                      </p:cBhvr>
                                    </p:anim>
                                    <p:animRot by="21600000">
                                      <p:cBhvr>
                                        <p:cTn id="13" dur="1000" fill="hold">
                                          <p:stCondLst>
                                            <p:cond delay="0"/>
                                          </p:stCondLst>
                                        </p:cTn>
                                        <p:tgtEl>
                                          <p:spTgt spid="4"/>
                                        </p:tgtEl>
                                        <p:attrNameLst>
                                          <p:attrName>r</p:attrName>
                                        </p:attrNameLst>
                                      </p:cBhvr>
                                    </p:animRot>
                                  </p:childTnLst>
                                </p:cTn>
                              </p:par>
                            </p:childTnLst>
                          </p:cTn>
                        </p:par>
                      </p:childTnLst>
                    </p:cTn>
                  </p:par>
                  <p:par>
                    <p:cTn id="14" fill="hold">
                      <p:stCondLst>
                        <p:cond delay="indefinite"/>
                      </p:stCondLst>
                      <p:childTnLst>
                        <p:par>
                          <p:cTn id="15" fill="hold">
                            <p:stCondLst>
                              <p:cond delay="0"/>
                            </p:stCondLst>
                            <p:childTnLst>
                              <p:par>
                                <p:cTn id="16" presetID="41" presetClass="entr" presetSubtype="0" fill="hold" grpId="0" nodeType="clickEffect">
                                  <p:stCondLst>
                                    <p:cond delay="0"/>
                                  </p:stCondLst>
                                  <p:iterate type="lt">
                                    <p:tmPct val="10000"/>
                                  </p:iterate>
                                  <p:childTnLst>
                                    <p:set>
                                      <p:cBhvr>
                                        <p:cTn id="17" dur="1" fill="hold">
                                          <p:stCondLst>
                                            <p:cond delay="0"/>
                                          </p:stCondLst>
                                        </p:cTn>
                                        <p:tgtEl>
                                          <p:spTgt spid="2"/>
                                        </p:tgtEl>
                                        <p:attrNameLst>
                                          <p:attrName>style.visibility</p:attrName>
                                        </p:attrNameLst>
                                      </p:cBhvr>
                                      <p:to>
                                        <p:strVal val="visible"/>
                                      </p:to>
                                    </p:set>
                                    <p:anim calcmode="lin" valueType="num">
                                      <p:cBhvr>
                                        <p:cTn id="18" dur="500" fill="hold"/>
                                        <p:tgtEl>
                                          <p:spTgt spid="2"/>
                                        </p:tgtEl>
                                        <p:attrNameLst>
                                          <p:attrName>ppt_x</p:attrName>
                                        </p:attrNameLst>
                                      </p:cBhvr>
                                      <p:tavLst>
                                        <p:tav tm="0">
                                          <p:val>
                                            <p:strVal val="#ppt_x"/>
                                          </p:val>
                                        </p:tav>
                                        <p:tav tm="50000">
                                          <p:val>
                                            <p:strVal val="#ppt_x+.1"/>
                                          </p:val>
                                        </p:tav>
                                        <p:tav tm="100000">
                                          <p:val>
                                            <p:strVal val="#ppt_x"/>
                                          </p:val>
                                        </p:tav>
                                      </p:tavLst>
                                    </p:anim>
                                    <p:anim calcmode="lin" valueType="num">
                                      <p:cBhvr>
                                        <p:cTn id="19" dur="500" fill="hold"/>
                                        <p:tgtEl>
                                          <p:spTgt spid="2"/>
                                        </p:tgtEl>
                                        <p:attrNameLst>
                                          <p:attrName>ppt_y</p:attrName>
                                        </p:attrNameLst>
                                      </p:cBhvr>
                                      <p:tavLst>
                                        <p:tav tm="0">
                                          <p:val>
                                            <p:strVal val="#ppt_y"/>
                                          </p:val>
                                        </p:tav>
                                        <p:tav tm="100000">
                                          <p:val>
                                            <p:strVal val="#ppt_y"/>
                                          </p:val>
                                        </p:tav>
                                      </p:tavLst>
                                    </p:anim>
                                    <p:anim calcmode="lin" valueType="num">
                                      <p:cBhvr>
                                        <p:cTn id="20" dur="500" fill="hold"/>
                                        <p:tgtEl>
                                          <p:spTgt spid="2"/>
                                        </p:tgtEl>
                                        <p:attrNameLst>
                                          <p:attrName>ppt_h</p:attrName>
                                        </p:attrNameLst>
                                      </p:cBhvr>
                                      <p:tavLst>
                                        <p:tav tm="0">
                                          <p:val>
                                            <p:strVal val="#ppt_h/10"/>
                                          </p:val>
                                        </p:tav>
                                        <p:tav tm="50000">
                                          <p:val>
                                            <p:strVal val="#ppt_h+.01"/>
                                          </p:val>
                                        </p:tav>
                                        <p:tav tm="100000">
                                          <p:val>
                                            <p:strVal val="#ppt_h"/>
                                          </p:val>
                                        </p:tav>
                                      </p:tavLst>
                                    </p:anim>
                                    <p:anim calcmode="lin" valueType="num">
                                      <p:cBhvr>
                                        <p:cTn id="21" dur="500" fill="hold"/>
                                        <p:tgtEl>
                                          <p:spTgt spid="2"/>
                                        </p:tgtEl>
                                        <p:attrNameLst>
                                          <p:attrName>ppt_w</p:attrName>
                                        </p:attrNameLst>
                                      </p:cBhvr>
                                      <p:tavLst>
                                        <p:tav tm="0">
                                          <p:val>
                                            <p:strVal val="#ppt_w/10"/>
                                          </p:val>
                                        </p:tav>
                                        <p:tav tm="50000">
                                          <p:val>
                                            <p:strVal val="#ppt_w+.01"/>
                                          </p:val>
                                        </p:tav>
                                        <p:tav tm="100000">
                                          <p:val>
                                            <p:strVal val="#ppt_w"/>
                                          </p:val>
                                        </p:tav>
                                      </p:tavLst>
                                    </p:anim>
                                    <p:animEffect transition="in" filter="fade">
                                      <p:cBhvr>
                                        <p:cTn id="22" dur="500" tmFilter="0,0; .5, 1; 1, 1"/>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www.friendshipcircle.org/blog/wp-content/uploads/2011/03/iStock_17072380_XLARGE.jpg"/>
          <p:cNvPicPr>
            <a:picLocks noChangeAspect="1" noChangeArrowheads="1"/>
          </p:cNvPicPr>
          <p:nvPr/>
        </p:nvPicPr>
        <p:blipFill>
          <a:blip r:embed="rId3" cstate="print"/>
          <a:srcRect/>
          <a:stretch>
            <a:fillRect/>
          </a:stretch>
        </p:blipFill>
        <p:spPr bwMode="auto">
          <a:xfrm>
            <a:off x="2209800" y="0"/>
            <a:ext cx="7772400" cy="5181600"/>
          </a:xfrm>
          <a:prstGeom prst="rect">
            <a:avLst/>
          </a:prstGeom>
          <a:ln>
            <a:noFill/>
          </a:ln>
          <a:effectLst>
            <a:softEdge rad="112500"/>
          </a:effectLst>
        </p:spPr>
      </p:pic>
      <p:sp>
        <p:nvSpPr>
          <p:cNvPr id="5" name="Rectangle 4"/>
          <p:cNvSpPr/>
          <p:nvPr/>
        </p:nvSpPr>
        <p:spPr>
          <a:xfrm>
            <a:off x="1649206" y="5411450"/>
            <a:ext cx="8893588" cy="1446550"/>
          </a:xfrm>
          <a:prstGeom prst="rect">
            <a:avLst/>
          </a:prstGeom>
        </p:spPr>
        <p:txBody>
          <a:bodyPr wrap="none">
            <a:spAutoFit/>
          </a:bodyPr>
          <a:lstStyle/>
          <a:p>
            <a:r>
              <a:rPr lang="en-IN" sz="8800" b="1"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Trajan Pro 3" panose="02020502050503020301" pitchFamily="18" charset="0"/>
              </a:rPr>
              <a:t>Social skills</a:t>
            </a:r>
            <a:endParaRPr lang="en-US" sz="8800" dirty="0">
              <a:latin typeface="Trajan Pro 3" panose="02020502050503020301" pitchFamily="18" charset="0"/>
            </a:endParaRPr>
          </a:p>
        </p:txBody>
      </p:sp>
      <p:pic>
        <p:nvPicPr>
          <p:cNvPr id="6" name="Picture 5">
            <a:extLst>
              <a:ext uri="{FF2B5EF4-FFF2-40B4-BE49-F238E27FC236}">
                <a16:creationId xmlns:a16="http://schemas.microsoft.com/office/drawing/2014/main" id="{05719098-6734-41D6-B90F-CEC0B63DC6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627C6BD9-E26E-49B4-8E60-A71BB6536FCE}"/>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8" name="Rectangle 7"/>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5"/>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bipolarnews.org/wp-content/uploads/2016/01/Dollarphotoclub_76168997.jpg"/>
          <p:cNvPicPr>
            <a:picLocks noChangeAspect="1" noChangeArrowheads="1"/>
          </p:cNvPicPr>
          <p:nvPr/>
        </p:nvPicPr>
        <p:blipFill>
          <a:blip r:embed="rId3" cstate="print"/>
          <a:srcRect/>
          <a:stretch>
            <a:fillRect/>
          </a:stretch>
        </p:blipFill>
        <p:spPr bwMode="auto">
          <a:xfrm>
            <a:off x="2743200" y="228600"/>
            <a:ext cx="6858000" cy="5073030"/>
          </a:xfrm>
          <a:prstGeom prst="rect">
            <a:avLst/>
          </a:prstGeom>
          <a:ln>
            <a:noFill/>
          </a:ln>
          <a:effectLst>
            <a:softEdge rad="112500"/>
          </a:effectLst>
        </p:spPr>
      </p:pic>
      <p:sp>
        <p:nvSpPr>
          <p:cNvPr id="4" name="Rectangle 3"/>
          <p:cNvSpPr/>
          <p:nvPr/>
        </p:nvSpPr>
        <p:spPr>
          <a:xfrm>
            <a:off x="1827773" y="5638800"/>
            <a:ext cx="8688853" cy="1107996"/>
          </a:xfrm>
          <a:prstGeom prst="rect">
            <a:avLst/>
          </a:prstGeom>
        </p:spPr>
        <p:txBody>
          <a:bodyPr wrap="none">
            <a:spAutoFit/>
          </a:bodyPr>
          <a:lstStyle/>
          <a:p>
            <a:r>
              <a:rPr lang="en-IN" sz="6600" b="1"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Trajan Pro 3" panose="02020502050503020301" pitchFamily="18" charset="0"/>
              </a:rPr>
              <a:t>Cognitive Skills</a:t>
            </a:r>
            <a:endParaRPr lang="en-US" sz="6600" dirty="0">
              <a:latin typeface="Trajan Pro 3" panose="02020502050503020301" pitchFamily="18" charset="0"/>
            </a:endParaRPr>
          </a:p>
        </p:txBody>
      </p:sp>
      <p:pic>
        <p:nvPicPr>
          <p:cNvPr id="5" name="Picture 4">
            <a:extLst>
              <a:ext uri="{FF2B5EF4-FFF2-40B4-BE49-F238E27FC236}">
                <a16:creationId xmlns:a16="http://schemas.microsoft.com/office/drawing/2014/main" id="{242B5721-F486-43C3-B8E1-75A39002E7B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EF63EFC1-FF93-4DDC-9871-1931D202D1A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7" name="Rectangle 6"/>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strips(downLeft)">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4000" y="5572991"/>
            <a:ext cx="1676400" cy="1257300"/>
          </a:xfrm>
          <a:prstGeom prst="rect">
            <a:avLst/>
          </a:prstGeom>
        </p:spPr>
      </p:pic>
      <p:sp>
        <p:nvSpPr>
          <p:cNvPr id="2" name="Title 1"/>
          <p:cNvSpPr>
            <a:spLocks noGrp="1"/>
          </p:cNvSpPr>
          <p:nvPr>
            <p:ph type="title"/>
          </p:nvPr>
        </p:nvSpPr>
        <p:spPr>
          <a:xfrm>
            <a:off x="1524000" y="2133600"/>
            <a:ext cx="9144000" cy="1143000"/>
          </a:xfrm>
        </p:spPr>
        <p:txBody>
          <a:bodyPr>
            <a:noAutofit/>
          </a:bodyPr>
          <a:lstStyle/>
          <a:p>
            <a:r>
              <a:rPr lang="en-US" sz="4800" b="1" dirty="0">
                <a:latin typeface="Trajan Pro 3" panose="02020502050503020301" pitchFamily="18" charset="0"/>
              </a:rPr>
              <a:t>Your child is a Genius</a:t>
            </a:r>
            <a:br>
              <a:rPr lang="en-US" sz="4800" b="1" dirty="0">
                <a:latin typeface="Trajan Pro 3" panose="02020502050503020301" pitchFamily="18" charset="0"/>
              </a:rPr>
            </a:br>
            <a:r>
              <a:rPr lang="en-US" sz="4800" b="1" dirty="0">
                <a:latin typeface="Trajan Pro 3" panose="02020502050503020301" pitchFamily="18" charset="0"/>
              </a:rPr>
              <a:t/>
            </a:r>
            <a:br>
              <a:rPr lang="en-US" sz="4800" b="1" dirty="0">
                <a:latin typeface="Trajan Pro 3" panose="02020502050503020301" pitchFamily="18" charset="0"/>
              </a:rPr>
            </a:br>
            <a:r>
              <a:rPr lang="en-US" sz="5400" b="1" dirty="0">
                <a:ln w="18000">
                  <a:solidFill>
                    <a:schemeClr val="tx1"/>
                  </a:solidFill>
                  <a:prstDash val="solid"/>
                  <a:miter lim="800000"/>
                </a:ln>
                <a:effectLst>
                  <a:outerShdw blurRad="25500" dist="23000" dir="7020000" algn="tl">
                    <a:srgbClr val="000000">
                      <a:alpha val="50000"/>
                    </a:srgbClr>
                  </a:outerShdw>
                </a:effectLst>
                <a:latin typeface="Trajan Pro 3" panose="02020502050503020301" pitchFamily="18" charset="0"/>
              </a:rPr>
              <a:t>3,000,000,000,000,000</a:t>
            </a:r>
            <a:br>
              <a:rPr lang="en-US" sz="5400" b="1" dirty="0">
                <a:ln w="18000">
                  <a:solidFill>
                    <a:schemeClr val="tx1"/>
                  </a:solidFill>
                  <a:prstDash val="solid"/>
                  <a:miter lim="800000"/>
                </a:ln>
                <a:effectLst>
                  <a:outerShdw blurRad="25500" dist="23000" dir="7020000" algn="tl">
                    <a:srgbClr val="000000">
                      <a:alpha val="50000"/>
                    </a:srgbClr>
                  </a:outerShdw>
                </a:effectLst>
                <a:latin typeface="Trajan Pro 3" panose="02020502050503020301" pitchFamily="18" charset="0"/>
              </a:rPr>
            </a:br>
            <a:r>
              <a:rPr lang="en-US" sz="2800" b="1" dirty="0">
                <a:latin typeface="Trajan Pro 3" panose="02020502050503020301" pitchFamily="18" charset="0"/>
              </a:rPr>
              <a:t> </a:t>
            </a:r>
            <a:br>
              <a:rPr lang="en-US" sz="2800" b="1" dirty="0">
                <a:latin typeface="Trajan Pro 3" panose="02020502050503020301" pitchFamily="18" charset="0"/>
              </a:rPr>
            </a:br>
            <a:r>
              <a:rPr lang="en-US" sz="2800" b="1" dirty="0">
                <a:latin typeface="Trajan Pro 3" panose="02020502050503020301" pitchFamily="18" charset="0"/>
              </a:rPr>
              <a:t> </a:t>
            </a:r>
            <a:r>
              <a:rPr lang="en-US" sz="2800" b="1" i="1" dirty="0">
                <a:latin typeface="Trajan Pro 3" panose="02020502050503020301" pitchFamily="18" charset="0"/>
              </a:rPr>
              <a:t>One thousand million million</a:t>
            </a:r>
            <a:r>
              <a:rPr lang="en-US" sz="2800" b="1" dirty="0">
                <a:latin typeface="Trajan Pro 3" panose="02020502050503020301" pitchFamily="18" charset="0"/>
              </a:rPr>
              <a:t> connections by the age of 3yrs. </a:t>
            </a:r>
          </a:p>
        </p:txBody>
      </p:sp>
      <p:sp>
        <p:nvSpPr>
          <p:cNvPr id="3" name="TextBox 2"/>
          <p:cNvSpPr txBox="1"/>
          <p:nvPr/>
        </p:nvSpPr>
        <p:spPr>
          <a:xfrm>
            <a:off x="-2628" y="-3826"/>
            <a:ext cx="4953000" cy="646331"/>
          </a:xfrm>
          <a:prstGeom prst="rect">
            <a:avLst/>
          </a:prstGeom>
          <a:noFill/>
        </p:spPr>
        <p:txBody>
          <a:bodyPr wrap="square" rtlCol="0">
            <a:sp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solidFill>
                  <a:srgbClr val="FF0000"/>
                </a:solidFill>
                <a:effectLst>
                  <a:outerShdw blurRad="50800" dist="39000" dir="5460000" algn="tl">
                    <a:srgbClr val="000000">
                      <a:alpha val="38000"/>
                    </a:srgbClr>
                  </a:outerShdw>
                </a:effectLst>
              </a:rPr>
              <a:t>Cognitive  Development</a:t>
            </a: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29000" y="5612460"/>
            <a:ext cx="1676400" cy="1257300"/>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71655" y="5624220"/>
            <a:ext cx="1676400" cy="1257300"/>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2800" y="5600700"/>
            <a:ext cx="1676400" cy="1257300"/>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991600" y="5600700"/>
            <a:ext cx="1676400" cy="1257300"/>
          </a:xfrm>
          <a:prstGeom prst="rect">
            <a:avLst/>
          </a:prstGeom>
        </p:spPr>
      </p:pic>
      <p:pic>
        <p:nvPicPr>
          <p:cNvPr id="12" name="Picture 11">
            <a:extLst>
              <a:ext uri="{FF2B5EF4-FFF2-40B4-BE49-F238E27FC236}">
                <a16:creationId xmlns:a16="http://schemas.microsoft.com/office/drawing/2014/main" id="{64DBF296-E749-4591-97F6-0142707684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13" name="TextBox 12">
            <a:extLst>
              <a:ext uri="{FF2B5EF4-FFF2-40B4-BE49-F238E27FC236}">
                <a16:creationId xmlns:a16="http://schemas.microsoft.com/office/drawing/2014/main" id="{E8D79827-A097-45B3-BE67-969AAA6E7DD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14" name="Rectangle 13"/>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extLst>
      <p:ext uri="{BB962C8B-B14F-4D97-AF65-F5344CB8AC3E}">
        <p14:creationId xmlns:p14="http://schemas.microsoft.com/office/powerpoint/2010/main" val="3320395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artadaycareservice.com/wp-content/uploads/2015/04/book-poem-for-baby-shower.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6000" y="76200"/>
            <a:ext cx="7696200" cy="564708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828800" y="5867400"/>
            <a:ext cx="9157250" cy="830997"/>
          </a:xfrm>
          <a:prstGeom prst="rect">
            <a:avLst/>
          </a:prstGeom>
        </p:spPr>
        <p:txBody>
          <a:bodyPr wrap="none">
            <a:spAutoFit/>
          </a:bodyPr>
          <a:lstStyle/>
          <a:p>
            <a:r>
              <a:rPr lang="en-US" sz="4800" b="1" dirty="0">
                <a:ln w="18000">
                  <a:solidFill>
                    <a:schemeClr val="accent2">
                      <a:satMod val="140000"/>
                    </a:schemeClr>
                  </a:solidFill>
                  <a:prstDash val="solid"/>
                  <a:miter lim="800000"/>
                </a:ln>
                <a:solidFill>
                  <a:srgbClr val="00B0F0"/>
                </a:solidFill>
                <a:effectLst>
                  <a:outerShdw blurRad="25500" dist="23000" dir="7020000" algn="tl">
                    <a:srgbClr val="000000">
                      <a:alpha val="50000"/>
                    </a:srgbClr>
                  </a:outerShdw>
                </a:effectLst>
                <a:latin typeface="Trajan Pro 3" panose="02020502050503020301" pitchFamily="18" charset="0"/>
              </a:rPr>
              <a:t>Language development</a:t>
            </a:r>
            <a:r>
              <a:rPr lang="en-US" sz="4800" dirty="0">
                <a:latin typeface="Trajan Pro 3" panose="02020502050503020301" pitchFamily="18" charset="0"/>
              </a:rPr>
              <a:t> </a:t>
            </a:r>
          </a:p>
        </p:txBody>
      </p:sp>
      <p:pic>
        <p:nvPicPr>
          <p:cNvPr id="5" name="Picture 4">
            <a:extLst>
              <a:ext uri="{FF2B5EF4-FFF2-40B4-BE49-F238E27FC236}">
                <a16:creationId xmlns:a16="http://schemas.microsoft.com/office/drawing/2014/main" id="{851DCF12-4FD3-4490-A190-CEE4993920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D8C561AB-8179-4044-86A4-2730A5397FD2}"/>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7" name="Rectangle 6"/>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extLst>
      <p:ext uri="{BB962C8B-B14F-4D97-AF65-F5344CB8AC3E}">
        <p14:creationId xmlns:p14="http://schemas.microsoft.com/office/powerpoint/2010/main" val="3466432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strips(downLeft)">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41" presetClass="entr" presetSubtype="0" fill="hold" grpId="0" nodeType="clickEffect">
                                  <p:stCondLst>
                                    <p:cond delay="0"/>
                                  </p:stCondLst>
                                  <p:iterate type="lt">
                                    <p:tmPct val="10000"/>
                                  </p:iterate>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13" dur="500" fill="hold"/>
                                        <p:tgtEl>
                                          <p:spTgt spid="4"/>
                                        </p:tgtEl>
                                        <p:attrNameLst>
                                          <p:attrName>ppt_y</p:attrName>
                                        </p:attrNameLst>
                                      </p:cBhvr>
                                      <p:tavLst>
                                        <p:tav tm="0">
                                          <p:val>
                                            <p:strVal val="#ppt_y"/>
                                          </p:val>
                                        </p:tav>
                                        <p:tav tm="100000">
                                          <p:val>
                                            <p:strVal val="#ppt_y"/>
                                          </p:val>
                                        </p:tav>
                                      </p:tavLst>
                                    </p:anim>
                                    <p:anim calcmode="lin" valueType="num">
                                      <p:cBhvr>
                                        <p:cTn id="14"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5"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6"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6" name="Picture 4" descr="http://missgill.weebly.com/uploads/2/3/6/0/23605802/3842439_orig.gif"/>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100000">
                        <a14:foregroundMark x1="9375" y1="86068" x2="9375" y2="86068"/>
                        <a14:foregroundMark x1="39714" y1="6510" x2="39714" y2="6510"/>
                        <a14:foregroundMark x1="34115" y1="3385" x2="34115" y2="3385"/>
                        <a14:foregroundMark x1="33984" y1="2344" x2="35417" y2="6641"/>
                        <a14:foregroundMark x1="7552" y1="25260" x2="7552" y2="25260"/>
                        <a14:foregroundMark x1="5990" y1="24609" x2="10286" y2="26823"/>
                        <a14:foregroundMark x1="7682" y1="24219" x2="7813" y2="23047"/>
                        <a14:foregroundMark x1="8594" y1="22786" x2="10417" y2="23438"/>
                        <a14:foregroundMark x1="11979" y1="21615" x2="12891" y2="22135"/>
                        <a14:foregroundMark x1="12630" y1="15495" x2="16406" y2="18880"/>
                        <a14:foregroundMark x1="16276" y1="15365" x2="18490" y2="13802"/>
                        <a14:foregroundMark x1="5078" y1="26432" x2="7552" y2="29818"/>
                        <a14:foregroundMark x1="3646" y1="30339" x2="5990" y2="32682"/>
                        <a14:foregroundMark x1="2344" y1="33984" x2="5469" y2="33594"/>
                        <a14:foregroundMark x1="22917" y1="6510" x2="22917" y2="6510"/>
                        <a14:foregroundMark x1="20703" y1="9635" x2="20703" y2="9635"/>
                        <a14:foregroundMark x1="22135" y1="11458" x2="22135" y2="11458"/>
                        <a14:foregroundMark x1="24089" y1="12240" x2="24089" y2="12240"/>
                        <a14:foregroundMark x1="25391" y1="10807" x2="25391" y2="10807"/>
                        <a14:foregroundMark x1="21615" y1="7943" x2="21615" y2="7943"/>
                        <a14:foregroundMark x1="24740" y1="6901" x2="24740" y2="6901"/>
                        <a14:foregroundMark x1="27474" y1="6380" x2="27474" y2="6380"/>
                        <a14:foregroundMark x1="29688" y1="5339" x2="31250" y2="7682"/>
                        <a14:foregroundMark x1="32292" y1="4557" x2="33594" y2="7943"/>
                        <a14:foregroundMark x1="31510" y1="2734" x2="31510" y2="2734"/>
                        <a14:foregroundMark x1="36719" y1="5990" x2="36719" y2="5990"/>
                        <a14:foregroundMark x1="36198" y1="3906" x2="36198" y2="3906"/>
                        <a14:foregroundMark x1="39453" y1="1823" x2="39453" y2="1823"/>
                        <a14:foregroundMark x1="94141" y1="62370" x2="98307" y2="63411"/>
                        <a14:foregroundMark x1="94531" y1="67188" x2="96875" y2="68229"/>
                        <a14:foregroundMark x1="95052" y1="64714" x2="97266" y2="64844"/>
                        <a14:foregroundMark x1="93750" y1="71094" x2="94792" y2="68750"/>
                        <a14:foregroundMark x1="95052" y1="71745" x2="95182" y2="71745"/>
                        <a14:foregroundMark x1="96354" y1="71094" x2="96354" y2="71094"/>
                        <a14:foregroundMark x1="93359" y1="75521" x2="93359" y2="75521"/>
                        <a14:foregroundMark x1="91146" y1="74479" x2="91146" y2="74479"/>
                        <a14:foregroundMark x1="89974" y1="76693" x2="89974" y2="76693"/>
                        <a14:foregroundMark x1="92318" y1="72266" x2="92318" y2="72266"/>
                        <a14:foregroundMark x1="94401" y1="73177" x2="94401" y2="73177"/>
                        <a14:foregroundMark x1="86849" y1="80208" x2="86849" y2="80208"/>
                        <a14:foregroundMark x1="90625" y1="83333" x2="90625" y2="83333"/>
                        <a14:foregroundMark x1="87109" y1="85026" x2="87109" y2="85026"/>
                        <a14:foregroundMark x1="85417" y1="82161" x2="85417" y2="82161"/>
                        <a14:foregroundMark x1="82943" y1="84766" x2="82943" y2="84766"/>
                        <a14:foregroundMark x1="81250" y1="88411" x2="82813" y2="86849"/>
                        <a14:foregroundMark x1="83203" y1="89583" x2="83203" y2="89583"/>
                        <a14:foregroundMark x1="79688" y1="92057" x2="79688" y2="92057"/>
                        <a14:foregroundMark x1="76563" y1="90365" x2="76563" y2="90365"/>
                        <a14:foregroundMark x1="79297" y1="88672" x2="79297" y2="88672"/>
                        <a14:foregroundMark x1="76172" y1="92188" x2="76172" y2="92188"/>
                        <a14:foregroundMark x1="74349" y1="93750" x2="74349" y2="93750"/>
                        <a14:foregroundMark x1="77474" y1="94141" x2="77474" y2="94141"/>
                        <a14:foregroundMark x1="69271" y1="97917" x2="69271" y2="97917"/>
                        <a14:foregroundMark x1="67839" y1="94271" x2="67839" y2="94271"/>
                        <a14:foregroundMark x1="70052" y1="98307" x2="70052" y2="98307"/>
                        <a14:foregroundMark x1="70964" y1="92839" x2="70964" y2="92839"/>
                        <a14:foregroundMark x1="72786" y1="95313" x2="72786" y2="95313"/>
                        <a14:foregroundMark x1="49479" y1="95573" x2="49479" y2="95573"/>
                        <a14:foregroundMark x1="84896" y1="84245" x2="84896" y2="84245"/>
                        <a14:foregroundMark x1="83854" y1="88021" x2="83854" y2="88021"/>
                        <a14:foregroundMark x1="88802" y1="81380" x2="88802" y2="81380"/>
                        <a14:foregroundMark x1="90365" y1="79297" x2="90365" y2="79297"/>
                        <a14:backgroundMark x1="12630" y1="20313" x2="12630" y2="20313"/>
                        <a14:backgroundMark x1="86328" y1="83333" x2="86328" y2="83333"/>
                        <a14:backgroundMark x1="88802" y1="79948" x2="88802" y2="79948"/>
                      </a14:backgroundRemoval>
                    </a14:imgEffect>
                  </a14:imgLayer>
                </a14:imgProps>
              </a:ext>
              <a:ext uri="{28A0092B-C50C-407E-A947-70E740481C1C}">
                <a14:useLocalDpi xmlns:a14="http://schemas.microsoft.com/office/drawing/2010/main" val="0"/>
              </a:ext>
            </a:extLst>
          </a:blip>
          <a:srcRect/>
          <a:stretch>
            <a:fillRect/>
          </a:stretch>
        </p:blipFill>
        <p:spPr bwMode="auto">
          <a:xfrm>
            <a:off x="3810000" y="1219200"/>
            <a:ext cx="4572000" cy="4572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88238C77-DE4B-4CC7-B8EA-030E23E2AAD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C2783FA6-D3E9-4965-91C4-C191550313BD}"/>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extLst>
      <p:ext uri="{BB962C8B-B14F-4D97-AF65-F5344CB8AC3E}">
        <p14:creationId xmlns:p14="http://schemas.microsoft.com/office/powerpoint/2010/main" val="379999805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83873" y="1371600"/>
            <a:ext cx="8229600" cy="2743200"/>
          </a:xfrm>
        </p:spPr>
        <p:txBody>
          <a:bodyPr>
            <a:noAutofit/>
          </a:bodyPr>
          <a:lstStyle/>
          <a:p>
            <a:pPr algn="l"/>
            <a:r>
              <a:rPr lang="en-US" sz="4800" dirty="0">
                <a:latin typeface="Trajan Pro 3" panose="02020502050503020301" pitchFamily="18" charset="0"/>
              </a:rPr>
              <a:t>Reads &amp; Recognizes</a:t>
            </a:r>
            <a:r>
              <a:rPr lang="en-US" sz="7200" dirty="0">
                <a:latin typeface="Trajan Pro 3" panose="02020502050503020301" pitchFamily="18" charset="0"/>
              </a:rPr>
              <a:t/>
            </a:r>
            <a:br>
              <a:rPr lang="en-US" sz="7200" dirty="0">
                <a:latin typeface="Trajan Pro 3" panose="02020502050503020301" pitchFamily="18" charset="0"/>
              </a:rPr>
            </a:br>
            <a:r>
              <a:rPr lang="en-US" sz="7200" dirty="0">
                <a:latin typeface="Trajan Pro 3" panose="02020502050503020301" pitchFamily="18" charset="0"/>
              </a:rPr>
              <a:t> </a:t>
            </a:r>
            <a:r>
              <a:rPr lang="en-US" sz="11500" dirty="0">
                <a:latin typeface="Trajan Pro 3" panose="02020502050503020301" pitchFamily="18" charset="0"/>
              </a:rPr>
              <a:t>900</a:t>
            </a:r>
            <a:r>
              <a:rPr lang="en-US" sz="7200" dirty="0">
                <a:latin typeface="Trajan Pro 3" panose="02020502050503020301" pitchFamily="18" charset="0"/>
              </a:rPr>
              <a:t> </a:t>
            </a:r>
            <a:r>
              <a:rPr lang="en-US" sz="6000" dirty="0">
                <a:latin typeface="Trajan Pro 3" panose="02020502050503020301" pitchFamily="18" charset="0"/>
              </a:rPr>
              <a:t>Words</a:t>
            </a:r>
            <a:r>
              <a:rPr lang="en-US" sz="7200" dirty="0">
                <a:latin typeface="Trajan Pro 3" panose="02020502050503020301" pitchFamily="18" charset="0"/>
              </a:rPr>
              <a:t> </a:t>
            </a:r>
          </a:p>
        </p:txBody>
      </p:sp>
      <p:sp>
        <p:nvSpPr>
          <p:cNvPr id="3" name="Title 1"/>
          <p:cNvSpPr txBox="1">
            <a:spLocks/>
          </p:cNvSpPr>
          <p:nvPr/>
        </p:nvSpPr>
        <p:spPr>
          <a:xfrm>
            <a:off x="1676400" y="2743200"/>
            <a:ext cx="91440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endParaRPr lang="en-US" sz="4000" dirty="0"/>
          </a:p>
        </p:txBody>
      </p:sp>
      <p:pic>
        <p:nvPicPr>
          <p:cNvPr id="5" name="Picture 4"/>
          <p:cNvPicPr/>
          <p:nvPr/>
        </p:nvPicPr>
        <p:blipFill rotWithShape="1">
          <a:blip r:embed="rId3" cstate="print">
            <a:extLst>
              <a:ext uri="{28A0092B-C50C-407E-A947-70E740481C1C}">
                <a14:useLocalDpi xmlns:a14="http://schemas.microsoft.com/office/drawing/2010/main" val="0"/>
              </a:ext>
            </a:extLst>
          </a:blip>
          <a:srcRect l="46420" t="12659" r="24306" b="62420"/>
          <a:stretch/>
        </p:blipFill>
        <p:spPr bwMode="auto">
          <a:xfrm>
            <a:off x="5562600" y="4419600"/>
            <a:ext cx="5105400" cy="2438400"/>
          </a:xfrm>
          <a:prstGeom prst="rect">
            <a:avLst/>
          </a:prstGeom>
          <a:ln>
            <a:noFill/>
          </a:ln>
          <a:extLst>
            <a:ext uri="{53640926-AAD7-44D8-BBD7-CCE9431645EC}">
              <a14:shadowObscured xmlns:a14="http://schemas.microsoft.com/office/drawing/2010/main"/>
            </a:ext>
          </a:extLst>
        </p:spPr>
      </p:pic>
      <p:pic>
        <p:nvPicPr>
          <p:cNvPr id="6" name="Picture 5">
            <a:extLst>
              <a:ext uri="{FF2B5EF4-FFF2-40B4-BE49-F238E27FC236}">
                <a16:creationId xmlns:a16="http://schemas.microsoft.com/office/drawing/2014/main" id="{42B7261A-F2D3-4174-BD3F-A8E8328EBC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00B01E6D-BD2E-45C0-977A-6BAAD37B27C3}"/>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8" name="Rectangle 7"/>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extLst>
      <p:ext uri="{BB962C8B-B14F-4D97-AF65-F5344CB8AC3E}">
        <p14:creationId xmlns:p14="http://schemas.microsoft.com/office/powerpoint/2010/main" val="23410364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nodePh="1">
                                  <p:stCondLst>
                                    <p:cond delay="0"/>
                                  </p:stCondLst>
                                  <p:endCondLst>
                                    <p:cond evt="begin" delay="0">
                                      <p:tn val="5"/>
                                    </p:cond>
                                  </p:endCondLst>
                                  <p:iterate type="wd">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5400" y="4191000"/>
            <a:ext cx="9372600" cy="1143000"/>
          </a:xfrm>
        </p:spPr>
        <p:txBody>
          <a:bodyPr>
            <a:noAutofit/>
          </a:bodyPr>
          <a:lstStyle/>
          <a:p>
            <a:pPr rtl="1"/>
            <a:r>
              <a:rPr lang="ar-SA" sz="5400" dirty="0">
                <a:latin typeface="AL-KANZ" panose="02000000000000000000" pitchFamily="2" charset="-78"/>
                <a:cs typeface="AL-KANZ" panose="02000000000000000000" pitchFamily="2" charset="-78"/>
              </a:rPr>
              <a:t>يا سيــــــد الشظظداء		خامس اهل الكساء</a:t>
            </a:r>
            <a:br>
              <a:rPr lang="ar-SA" sz="5400" dirty="0">
                <a:latin typeface="AL-KANZ" panose="02000000000000000000" pitchFamily="2" charset="-78"/>
                <a:cs typeface="AL-KANZ" panose="02000000000000000000" pitchFamily="2" charset="-78"/>
              </a:rPr>
            </a:br>
            <a:r>
              <a:rPr lang="ar-SA" sz="5400" dirty="0">
                <a:latin typeface="AL-KANZ" panose="02000000000000000000" pitchFamily="2" charset="-78"/>
                <a:cs typeface="AL-KANZ" panose="02000000000000000000" pitchFamily="2" charset="-78"/>
              </a:rPr>
              <a:t>عـــــــلى عظيم بلاء 		نــــــــــــالك في كربلاء </a:t>
            </a:r>
            <a:br>
              <a:rPr lang="ar-SA" sz="5400" dirty="0">
                <a:latin typeface="AL-KANZ" panose="02000000000000000000" pitchFamily="2" charset="-78"/>
                <a:cs typeface="AL-KANZ" panose="02000000000000000000" pitchFamily="2" charset="-78"/>
              </a:rPr>
            </a:br>
            <a:r>
              <a:rPr lang="ar-SA" sz="5400" dirty="0">
                <a:latin typeface="AL-KANZ" panose="02000000000000000000" pitchFamily="2" charset="-78"/>
                <a:cs typeface="AL-KANZ" panose="02000000000000000000" pitchFamily="2" charset="-78"/>
              </a:rPr>
              <a:t>طول الزمان بــــكائي	  	والظظفـــــــــــتا يا حسينا 	</a:t>
            </a:r>
            <a:br>
              <a:rPr lang="ar-SA" sz="5400" dirty="0">
                <a:latin typeface="AL-KANZ" panose="02000000000000000000" pitchFamily="2" charset="-78"/>
                <a:cs typeface="AL-KANZ" panose="02000000000000000000" pitchFamily="2" charset="-78"/>
              </a:rPr>
            </a:br>
            <a:r>
              <a:rPr lang="ar-SA" sz="5400" dirty="0">
                <a:latin typeface="AL-KANZ" panose="02000000000000000000" pitchFamily="2" charset="-78"/>
                <a:cs typeface="AL-KANZ" panose="02000000000000000000" pitchFamily="2" charset="-78"/>
              </a:rPr>
              <a:t>يا سيد الشظظداء</a:t>
            </a:r>
            <a:endParaRPr lang="en-US" sz="5400" dirty="0">
              <a:latin typeface="AL-KANZ" panose="02000000000000000000" pitchFamily="2" charset="-78"/>
              <a:cs typeface="AL-KANZ" panose="02000000000000000000" pitchFamily="2" charset="-78"/>
            </a:endParaRPr>
          </a:p>
        </p:txBody>
      </p:sp>
      <p:pic>
        <p:nvPicPr>
          <p:cNvPr id="3" name="Picture 2" descr="https://lh5.ggpht.com/7yKiVVMDSoPk9knsfdq2pDFAsW8NHh7hUyZWkCCXGtI3A4sOPiAe0Ei1vNvv25vXskg=w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38100"/>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0899A006-E992-4C97-8386-D9643FE928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7C09A9E2-F23F-420D-B2F3-65BE9A40BF00}"/>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4365673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p:nvPr/>
        </p:nvPicPr>
        <p:blipFill rotWithShape="1">
          <a:blip r:embed="rId3" cstate="print">
            <a:extLst>
              <a:ext uri="{28A0092B-C50C-407E-A947-70E740481C1C}">
                <a14:useLocalDpi xmlns:a14="http://schemas.microsoft.com/office/drawing/2010/main" val="0"/>
              </a:ext>
            </a:extLst>
          </a:blip>
          <a:srcRect l="23264" t="12659" r="24306" b="17250"/>
          <a:stretch/>
        </p:blipFill>
        <p:spPr bwMode="auto">
          <a:xfrm>
            <a:off x="1524000" y="0"/>
            <a:ext cx="9144000" cy="6858000"/>
          </a:xfrm>
          <a:prstGeom prst="rect">
            <a:avLst/>
          </a:prstGeom>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07397159-D134-45E1-8510-A8523A0B061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FB3391A9-98A7-48D7-BF21-1AECD7C5E52D}"/>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5" name="Rectangle 4"/>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extLst>
      <p:ext uri="{BB962C8B-B14F-4D97-AF65-F5344CB8AC3E}">
        <p14:creationId xmlns:p14="http://schemas.microsoft.com/office/powerpoint/2010/main" val="223777293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rotWithShape="1">
          <a:blip r:embed="rId3" cstate="print">
            <a:extLst>
              <a:ext uri="{28A0092B-C50C-407E-A947-70E740481C1C}">
                <a14:useLocalDpi xmlns:a14="http://schemas.microsoft.com/office/drawing/2010/main" val="0"/>
              </a:ext>
            </a:extLst>
          </a:blip>
          <a:srcRect l="46420" t="12659" r="24306" b="62420"/>
          <a:stretch/>
        </p:blipFill>
        <p:spPr bwMode="auto">
          <a:xfrm>
            <a:off x="1524000" y="2133600"/>
            <a:ext cx="9144000" cy="4724400"/>
          </a:xfrm>
          <a:prstGeom prst="rect">
            <a:avLst/>
          </a:prstGeom>
          <a:ln>
            <a:noFill/>
          </a:ln>
          <a:extLst>
            <a:ext uri="{53640926-AAD7-44D8-BBD7-CCE9431645EC}">
              <a14:shadowObscured xmlns:a14="http://schemas.microsoft.com/office/drawing/2010/main"/>
            </a:ext>
          </a:extLst>
        </p:spPr>
      </p:pic>
      <p:pic>
        <p:nvPicPr>
          <p:cNvPr id="4" name="Picture 3"/>
          <p:cNvPicPr/>
          <p:nvPr/>
        </p:nvPicPr>
        <p:blipFill rotWithShape="1">
          <a:blip r:embed="rId4" cstate="print">
            <a:extLst>
              <a:ext uri="{28A0092B-C50C-407E-A947-70E740481C1C}">
                <a14:useLocalDpi xmlns:a14="http://schemas.microsoft.com/office/drawing/2010/main" val="0"/>
              </a:ext>
            </a:extLst>
          </a:blip>
          <a:srcRect l="23090" t="13277" r="43679" b="70891"/>
          <a:stretch/>
        </p:blipFill>
        <p:spPr bwMode="auto">
          <a:xfrm>
            <a:off x="1524000" y="-34636"/>
            <a:ext cx="8686800" cy="3311236"/>
          </a:xfrm>
          <a:prstGeom prst="rect">
            <a:avLst/>
          </a:prstGeom>
          <a:ln>
            <a:noFill/>
          </a:ln>
          <a:extLst>
            <a:ext uri="{53640926-AAD7-44D8-BBD7-CCE9431645EC}">
              <a14:shadowObscured xmlns:a14="http://schemas.microsoft.com/office/drawing/2010/main"/>
            </a:ext>
          </a:extLst>
        </p:spPr>
      </p:pic>
      <p:pic>
        <p:nvPicPr>
          <p:cNvPr id="5" name="Picture 4">
            <a:extLst>
              <a:ext uri="{FF2B5EF4-FFF2-40B4-BE49-F238E27FC236}">
                <a16:creationId xmlns:a16="http://schemas.microsoft.com/office/drawing/2014/main" id="{6A925E79-7B03-4663-84CA-1298599E67D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D6433067-A9ED-4F3B-ADCD-8724A701CF30}"/>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8" name="Rectangle 7"/>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extLst>
      <p:ext uri="{BB962C8B-B14F-4D97-AF65-F5344CB8AC3E}">
        <p14:creationId xmlns:p14="http://schemas.microsoft.com/office/powerpoint/2010/main" val="8312009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static.wixstatic.com/media/fafdd7_58551dc84b13462e8be2ba68751f9707.jpg"/>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5300"/>
                    </a14:imgEffect>
                  </a14:imgLayer>
                </a14:imgProps>
              </a:ex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78E9AD87-3EF8-4F3F-993E-A19E0516FC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25365626-DAD1-40EF-B008-8C82387D102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4806577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Shape 130"/>
          <p:cNvSpPr txBox="1">
            <a:spLocks noGrp="1"/>
          </p:cNvSpPr>
          <p:nvPr>
            <p:ph type="title"/>
          </p:nvPr>
        </p:nvSpPr>
        <p:spPr>
          <a:xfrm>
            <a:off x="1981200" y="1143000"/>
            <a:ext cx="8520600" cy="572700"/>
          </a:xfrm>
          <a:prstGeom prst="rect">
            <a:avLst/>
          </a:prstGeom>
        </p:spPr>
        <p:txBody>
          <a:bodyPr vert="horz" lIns="91425" tIns="91425" rIns="91425" bIns="91425" rtlCol="0" anchor="ctr" anchorCtr="0">
            <a:noAutofit/>
          </a:bodyPr>
          <a:lstStyle/>
          <a:p>
            <a:r>
              <a:rPr lang="en" b="1" dirty="0">
                <a:solidFill>
                  <a:srgbClr val="9900FF"/>
                </a:solidFill>
                <a:latin typeface="Trajan Pro 3" panose="02020502050503020301" pitchFamily="18" charset="0"/>
                <a:ea typeface="Times New Roman"/>
                <a:cs typeface="Times New Roman"/>
                <a:sym typeface="Times New Roman"/>
              </a:rPr>
              <a:t>Nature and Nurture Characteristics Cards Activity</a:t>
            </a:r>
          </a:p>
        </p:txBody>
      </p:sp>
      <p:sp>
        <p:nvSpPr>
          <p:cNvPr id="131" name="Shape 131"/>
          <p:cNvSpPr txBox="1">
            <a:spLocks noGrp="1"/>
          </p:cNvSpPr>
          <p:nvPr>
            <p:ph type="body" idx="1"/>
          </p:nvPr>
        </p:nvSpPr>
        <p:spPr>
          <a:xfrm>
            <a:off x="1219200" y="2514600"/>
            <a:ext cx="10363200" cy="3416400"/>
          </a:xfrm>
          <a:prstGeom prst="rect">
            <a:avLst/>
          </a:prstGeom>
        </p:spPr>
        <p:txBody>
          <a:bodyPr vert="horz" lIns="91425" tIns="91425" rIns="91425" bIns="91425" rtlCol="0" anchor="t" anchorCtr="0">
            <a:noAutofit/>
          </a:bodyPr>
          <a:lstStyle/>
          <a:p>
            <a:pPr algn="just">
              <a:buNone/>
            </a:pPr>
            <a:r>
              <a:rPr lang="en" sz="4000" b="1" dirty="0">
                <a:solidFill>
                  <a:srgbClr val="000000"/>
                </a:solidFill>
                <a:latin typeface="Trajan Pro 3" panose="02020502050503020301" pitchFamily="18" charset="0"/>
                <a:ea typeface="Calibri"/>
                <a:cs typeface="Calibri"/>
                <a:sym typeface="Calibri"/>
              </a:rPr>
              <a:t>Protocol:-</a:t>
            </a:r>
          </a:p>
          <a:p>
            <a:pPr marL="457200" indent="-228600" algn="just">
              <a:buClr>
                <a:srgbClr val="000000"/>
              </a:buClr>
              <a:buFont typeface="Calibri"/>
              <a:buAutoNum type="arabicPeriod"/>
            </a:pPr>
            <a:r>
              <a:rPr lang="en" sz="4000" dirty="0">
                <a:solidFill>
                  <a:srgbClr val="000000"/>
                </a:solidFill>
                <a:latin typeface="Trajan Pro 3" panose="02020502050503020301" pitchFamily="18" charset="0"/>
                <a:ea typeface="Calibri"/>
                <a:cs typeface="Calibri"/>
                <a:sym typeface="Calibri"/>
              </a:rPr>
              <a:t>I will </a:t>
            </a:r>
            <a:r>
              <a:rPr lang="en" sz="4000" dirty="0" smtClean="0">
                <a:solidFill>
                  <a:srgbClr val="000000"/>
                </a:solidFill>
                <a:latin typeface="Trajan Pro 3" panose="02020502050503020301" pitchFamily="18" charset="0"/>
                <a:ea typeface="Calibri"/>
                <a:cs typeface="Calibri"/>
                <a:sym typeface="Calibri"/>
              </a:rPr>
              <a:t>say out loud a </a:t>
            </a:r>
            <a:r>
              <a:rPr lang="en" sz="4000" b="1" dirty="0">
                <a:solidFill>
                  <a:srgbClr val="000000"/>
                </a:solidFill>
                <a:latin typeface="Trajan Pro 3" panose="02020502050503020301" pitchFamily="18" charset="0"/>
                <a:ea typeface="Calibri"/>
                <a:cs typeface="Calibri"/>
                <a:sym typeface="Calibri"/>
              </a:rPr>
              <a:t>Characteristic</a:t>
            </a:r>
            <a:r>
              <a:rPr lang="en" sz="4000" dirty="0">
                <a:solidFill>
                  <a:srgbClr val="000000"/>
                </a:solidFill>
                <a:latin typeface="Trajan Pro 3" panose="02020502050503020301" pitchFamily="18" charset="0"/>
                <a:ea typeface="Calibri"/>
                <a:cs typeface="Calibri"/>
                <a:sym typeface="Calibri"/>
              </a:rPr>
              <a:t>.</a:t>
            </a:r>
          </a:p>
          <a:p>
            <a:pPr marL="457200" indent="-228600" algn="just">
              <a:buClr>
                <a:srgbClr val="000000"/>
              </a:buClr>
              <a:buFont typeface="Calibri"/>
              <a:buAutoNum type="arabicPeriod"/>
            </a:pPr>
            <a:r>
              <a:rPr lang="en" sz="4000" dirty="0">
                <a:solidFill>
                  <a:srgbClr val="000000"/>
                </a:solidFill>
                <a:latin typeface="Trajan Pro 3" panose="02020502050503020301" pitchFamily="18" charset="0"/>
                <a:ea typeface="Calibri"/>
                <a:cs typeface="Calibri"/>
                <a:sym typeface="Calibri"/>
              </a:rPr>
              <a:t>You have to tell me if it is result of </a:t>
            </a:r>
            <a:r>
              <a:rPr lang="en" sz="4000" b="1" dirty="0">
                <a:solidFill>
                  <a:srgbClr val="C00000"/>
                </a:solidFill>
                <a:latin typeface="Trajan Pro 3" panose="02020502050503020301" pitchFamily="18" charset="0"/>
                <a:ea typeface="Calibri"/>
                <a:cs typeface="Calibri"/>
                <a:sym typeface="Calibri"/>
              </a:rPr>
              <a:t>NATURE</a:t>
            </a:r>
            <a:r>
              <a:rPr lang="en" sz="4000" dirty="0">
                <a:solidFill>
                  <a:srgbClr val="000000"/>
                </a:solidFill>
                <a:latin typeface="Trajan Pro 3" panose="02020502050503020301" pitchFamily="18" charset="0"/>
                <a:ea typeface="Calibri"/>
                <a:cs typeface="Calibri"/>
                <a:sym typeface="Calibri"/>
              </a:rPr>
              <a:t> or </a:t>
            </a:r>
            <a:r>
              <a:rPr lang="e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Trajan Pro 3" panose="02020502050503020301" pitchFamily="18" charset="0"/>
                <a:ea typeface="Calibri"/>
                <a:cs typeface="Calibri"/>
                <a:sym typeface="Calibri"/>
              </a:rPr>
              <a:t>NURTURE</a:t>
            </a:r>
            <a:r>
              <a:rPr lang="en" sz="4000" dirty="0">
                <a:solidFill>
                  <a:srgbClr val="000000"/>
                </a:solidFill>
                <a:latin typeface="Trajan Pro 3" panose="02020502050503020301" pitchFamily="18" charset="0"/>
                <a:ea typeface="Calibri"/>
                <a:cs typeface="Calibri"/>
                <a:sym typeface="Calibri"/>
              </a:rPr>
              <a:t> by </a:t>
            </a:r>
            <a:r>
              <a:rPr lang="en" sz="4000" dirty="0" smtClean="0">
                <a:solidFill>
                  <a:srgbClr val="000000"/>
                </a:solidFill>
                <a:latin typeface="Trajan Pro 3" panose="02020502050503020301" pitchFamily="18" charset="0"/>
                <a:ea typeface="Calibri"/>
                <a:cs typeface="Calibri"/>
                <a:sym typeface="Calibri"/>
              </a:rPr>
              <a:t>flashing the </a:t>
            </a:r>
            <a:r>
              <a:rPr lang="en" sz="36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Trajan Pro 3" panose="02020502050503020301" pitchFamily="18" charset="0"/>
                <a:ea typeface="Calibri"/>
                <a:cs typeface="Calibri"/>
                <a:sym typeface="Calibri"/>
              </a:rPr>
              <a:t>Green for Nurture</a:t>
            </a:r>
            <a:r>
              <a:rPr lang="en" sz="4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Trajan Pro 3" panose="02020502050503020301" pitchFamily="18" charset="0"/>
                <a:ea typeface="Calibri"/>
                <a:cs typeface="Calibri"/>
                <a:sym typeface="Calibri"/>
              </a:rPr>
              <a:t> </a:t>
            </a:r>
            <a:r>
              <a:rPr lang="en" sz="4000" dirty="0" smtClean="0">
                <a:solidFill>
                  <a:srgbClr val="000000"/>
                </a:solidFill>
                <a:latin typeface="Trajan Pro 3" panose="02020502050503020301" pitchFamily="18" charset="0"/>
                <a:ea typeface="Calibri"/>
                <a:cs typeface="Calibri"/>
                <a:sym typeface="Calibri"/>
              </a:rPr>
              <a:t>or the </a:t>
            </a:r>
            <a:r>
              <a:rPr lang="en" b="1" dirty="0" smtClean="0">
                <a:solidFill>
                  <a:srgbClr val="C00000"/>
                </a:solidFill>
                <a:latin typeface="Trajan Pro 3" panose="02020502050503020301" pitchFamily="18" charset="0"/>
                <a:ea typeface="Calibri"/>
                <a:cs typeface="Calibri"/>
                <a:sym typeface="Calibri"/>
              </a:rPr>
              <a:t>Red </a:t>
            </a:r>
            <a:r>
              <a:rPr lang="en" b="1" dirty="0">
                <a:solidFill>
                  <a:srgbClr val="C00000"/>
                </a:solidFill>
                <a:latin typeface="Trajan Pro 3" panose="02020502050503020301" pitchFamily="18" charset="0"/>
                <a:ea typeface="Calibri"/>
                <a:cs typeface="Calibri"/>
                <a:sym typeface="Calibri"/>
              </a:rPr>
              <a:t>for </a:t>
            </a:r>
            <a:r>
              <a:rPr lang="en" b="1" dirty="0" smtClean="0">
                <a:solidFill>
                  <a:srgbClr val="C00000"/>
                </a:solidFill>
                <a:latin typeface="Trajan Pro 3" panose="02020502050503020301" pitchFamily="18" charset="0"/>
                <a:ea typeface="Calibri"/>
                <a:cs typeface="Calibri"/>
                <a:sym typeface="Calibri"/>
              </a:rPr>
              <a:t>Nature</a:t>
            </a:r>
          </a:p>
          <a:p>
            <a:pPr marL="457200" indent="-228600" algn="just">
              <a:buClr>
                <a:srgbClr val="000000"/>
              </a:buClr>
              <a:buFont typeface="Calibri"/>
              <a:buAutoNum type="arabicPeriod"/>
            </a:pPr>
            <a:r>
              <a:rPr lang="en" b="1" dirty="0" smtClean="0">
                <a:solidFill>
                  <a:srgbClr val="C00000"/>
                </a:solidFill>
                <a:latin typeface="Trajan Pro 3" panose="02020502050503020301" pitchFamily="18" charset="0"/>
                <a:ea typeface="Calibri"/>
                <a:cs typeface="Calibri"/>
                <a:sym typeface="Calibri"/>
              </a:rPr>
              <a:t>You can only flash ONE card at a time.</a:t>
            </a:r>
            <a:endParaRPr lang="en" b="1" dirty="0">
              <a:solidFill>
                <a:srgbClr val="C00000"/>
              </a:solidFill>
              <a:latin typeface="Trajan Pro 3" panose="02020502050503020301" pitchFamily="18" charset="0"/>
              <a:ea typeface="Calibri"/>
              <a:cs typeface="Calibri"/>
              <a:sym typeface="Calibri"/>
            </a:endParaRPr>
          </a:p>
          <a:p>
            <a:pPr algn="just">
              <a:buNone/>
            </a:pPr>
            <a:endParaRPr sz="4000" dirty="0">
              <a:solidFill>
                <a:srgbClr val="000000"/>
              </a:solidFill>
              <a:latin typeface="Trajan Pro 3" panose="02020502050503020301" pitchFamily="18" charset="0"/>
              <a:ea typeface="Calibri"/>
              <a:cs typeface="Calibri"/>
              <a:sym typeface="Calibri"/>
            </a:endParaRPr>
          </a:p>
          <a:p>
            <a:pPr algn="just">
              <a:buNone/>
            </a:pPr>
            <a:endParaRPr sz="4000" dirty="0">
              <a:solidFill>
                <a:srgbClr val="000000"/>
              </a:solidFill>
              <a:latin typeface="Trajan Pro 3" panose="02020502050503020301" pitchFamily="18" charset="0"/>
              <a:ea typeface="Calibri"/>
              <a:cs typeface="Calibri"/>
              <a:sym typeface="Calibri"/>
            </a:endParaRPr>
          </a:p>
          <a:p>
            <a:pPr algn="just">
              <a:buNone/>
            </a:pPr>
            <a:endParaRPr sz="4000" dirty="0">
              <a:solidFill>
                <a:srgbClr val="000000"/>
              </a:solidFill>
              <a:latin typeface="Trajan Pro 3" panose="02020502050503020301" pitchFamily="18" charset="0"/>
              <a:ea typeface="Calibri"/>
              <a:cs typeface="Calibri"/>
              <a:sym typeface="Calibri"/>
            </a:endParaRPr>
          </a:p>
          <a:p>
            <a:pPr algn="just">
              <a:buNone/>
            </a:pPr>
            <a:endParaRPr sz="4000" dirty="0">
              <a:solidFill>
                <a:srgbClr val="000000"/>
              </a:solidFill>
              <a:latin typeface="Trajan Pro 3" panose="02020502050503020301" pitchFamily="18" charset="0"/>
              <a:ea typeface="Calibri"/>
              <a:cs typeface="Calibri"/>
              <a:sym typeface="Calibri"/>
            </a:endParaRPr>
          </a:p>
          <a:p>
            <a:pPr algn="just">
              <a:buNone/>
            </a:pPr>
            <a:endParaRPr sz="4000" dirty="0">
              <a:solidFill>
                <a:srgbClr val="000000"/>
              </a:solidFill>
              <a:latin typeface="Trajan Pro 3" panose="02020502050503020301" pitchFamily="18" charset="0"/>
              <a:ea typeface="Calibri"/>
              <a:cs typeface="Calibri"/>
              <a:sym typeface="Calibri"/>
            </a:endParaRPr>
          </a:p>
          <a:p>
            <a:pPr algn="just">
              <a:buNone/>
            </a:pPr>
            <a:endParaRPr sz="4000" dirty="0">
              <a:solidFill>
                <a:srgbClr val="000000"/>
              </a:solidFill>
              <a:latin typeface="Trajan Pro 3" panose="02020502050503020301" pitchFamily="18" charset="0"/>
              <a:ea typeface="Calibri"/>
              <a:cs typeface="Calibri"/>
              <a:sym typeface="Calibri"/>
            </a:endParaRPr>
          </a:p>
        </p:txBody>
      </p:sp>
      <p:pic>
        <p:nvPicPr>
          <p:cNvPr id="4" name="Picture 3">
            <a:extLst>
              <a:ext uri="{FF2B5EF4-FFF2-40B4-BE49-F238E27FC236}">
                <a16:creationId xmlns:a16="http://schemas.microsoft.com/office/drawing/2014/main" id="{A9038675-D5C8-4227-AF43-A526567E4D4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12317692-1C00-4B35-AF72-7F800ACDEAC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descr="https://sites.google.com/site/mrsgrovesclassroom/_/rsrc/1461605339025/communication-arts/storytown-lesson-resources/storytown-lesson-1/icon-activity.png?height=140&amp;width=200"/>
          <p:cNvPicPr>
            <a:picLocks noChangeAspect="1" noChangeArrowheads="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GlowEdges/>
                    </a14:imgEffect>
                  </a14:imgLayer>
                </a14:imgProps>
              </a:ext>
            </a:extLst>
          </a:blip>
          <a:srcRect/>
          <a:stretch>
            <a:fillRect/>
          </a:stretch>
        </p:blipFill>
        <p:spPr bwMode="auto">
          <a:xfrm>
            <a:off x="-342900" y="3962400"/>
            <a:ext cx="1904999" cy="1333500"/>
          </a:xfrm>
          <a:prstGeom prst="rect">
            <a:avLst/>
          </a:prstGeom>
          <a:noFill/>
        </p:spPr>
      </p:pic>
      <p:sp>
        <p:nvSpPr>
          <p:cNvPr id="7" name="Rectangle 6"/>
          <p:cNvSpPr/>
          <p:nvPr/>
        </p:nvSpPr>
        <p:spPr>
          <a:xfrm rot="16200000">
            <a:off x="10281731" y="4966777"/>
            <a:ext cx="3413114" cy="369332"/>
          </a:xfrm>
          <a:prstGeom prst="rect">
            <a:avLst/>
          </a:prstGeom>
        </p:spPr>
        <p:txBody>
          <a:bodyPr wrap="none">
            <a:spAutoFit/>
          </a:bodyPr>
          <a:lstStyle/>
          <a:p>
            <a:r>
              <a:rPr lang="en-GB" b="1" dirty="0" smtClean="0">
                <a:latin typeface="Comic Sans MS" panose="030F0702030302020204" pitchFamily="66" charset="0"/>
              </a:rPr>
              <a:t>Major Areas of Development</a:t>
            </a:r>
            <a:endParaRPr lang="en-GB" dirty="0"/>
          </a:p>
        </p:txBody>
      </p:sp>
    </p:spTree>
    <p:extLst>
      <p:ext uri="{BB962C8B-B14F-4D97-AF65-F5344CB8AC3E}">
        <p14:creationId xmlns:p14="http://schemas.microsoft.com/office/powerpoint/2010/main" val="11647053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Shape 136"/>
          <p:cNvSpPr txBox="1">
            <a:spLocks noGrp="1"/>
          </p:cNvSpPr>
          <p:nvPr>
            <p:ph type="title"/>
          </p:nvPr>
        </p:nvSpPr>
        <p:spPr>
          <a:xfrm>
            <a:off x="1835700" y="1302275"/>
            <a:ext cx="8520600" cy="572700"/>
          </a:xfrm>
          <a:prstGeom prst="rect">
            <a:avLst/>
          </a:prstGeom>
        </p:spPr>
        <p:txBody>
          <a:bodyPr vert="horz" lIns="91425" tIns="91425" rIns="91425" bIns="91425" rtlCol="0" anchor="t" anchorCtr="0">
            <a:noAutofit/>
          </a:bodyPr>
          <a:lstStyle/>
          <a:p>
            <a:endParaRPr/>
          </a:p>
        </p:txBody>
      </p:sp>
      <p:sp>
        <p:nvSpPr>
          <p:cNvPr id="137" name="Shape 137"/>
          <p:cNvSpPr txBox="1">
            <a:spLocks noGrp="1"/>
          </p:cNvSpPr>
          <p:nvPr>
            <p:ph type="body" idx="1"/>
          </p:nvPr>
        </p:nvSpPr>
        <p:spPr>
          <a:xfrm>
            <a:off x="1835700" y="2009725"/>
            <a:ext cx="8520600" cy="3416400"/>
          </a:xfrm>
          <a:prstGeom prst="rect">
            <a:avLst/>
          </a:prstGeom>
        </p:spPr>
        <p:txBody>
          <a:bodyPr vert="horz" lIns="91425" tIns="91425" rIns="91425" bIns="91425" rtlCol="0" anchor="t" anchorCtr="0">
            <a:noAutofit/>
          </a:bodyPr>
          <a:lstStyle/>
          <a:p>
            <a:pPr>
              <a:buNone/>
            </a:pPr>
            <a:endParaRPr/>
          </a:p>
        </p:txBody>
      </p:sp>
      <p:pic>
        <p:nvPicPr>
          <p:cNvPr id="138" name="Shape 138" descr="KijXG6bXT.gif"/>
          <p:cNvPicPr preferRelativeResize="0"/>
          <p:nvPr/>
        </p:nvPicPr>
        <p:blipFill>
          <a:blip r:embed="rId3">
            <a:alphaModFix/>
            <a:extLst>
              <a:ext uri="{BEBA8EAE-BF5A-486C-A8C5-ECC9F3942E4B}">
                <a14:imgProps xmlns:a14="http://schemas.microsoft.com/office/drawing/2010/main">
                  <a14:imgLayer r:embed="rId4">
                    <a14:imgEffect>
                      <a14:backgroundRemoval t="0" b="97454" l="549" r="100000">
                        <a14:foregroundMark x1="43819" y1="32278" x2="43819" y2="32278"/>
                        <a14:foregroundMark x1="52473" y1="24914" x2="52473" y2="24914"/>
                      </a14:backgroundRemoval>
                    </a14:imgEffect>
                  </a14:imgLayer>
                </a14:imgProps>
              </a:ext>
            </a:extLst>
          </a:blip>
          <a:stretch>
            <a:fillRect/>
          </a:stretch>
        </p:blipFill>
        <p:spPr>
          <a:xfrm>
            <a:off x="1524001" y="13854"/>
            <a:ext cx="9144000" cy="6844146"/>
          </a:xfrm>
          <a:prstGeom prst="rect">
            <a:avLst/>
          </a:prstGeom>
          <a:noFill/>
          <a:ln>
            <a:noFill/>
          </a:ln>
        </p:spPr>
      </p:pic>
      <p:sp>
        <p:nvSpPr>
          <p:cNvPr id="2" name="TextBox 1"/>
          <p:cNvSpPr txBox="1"/>
          <p:nvPr/>
        </p:nvSpPr>
        <p:spPr>
          <a:xfrm>
            <a:off x="1821845" y="386452"/>
            <a:ext cx="2478564" cy="1107996"/>
          </a:xfrm>
          <a:prstGeom prst="rect">
            <a:avLst/>
          </a:prstGeom>
          <a:noFill/>
        </p:spPr>
        <p:txBody>
          <a:bodyPr wrap="none" rtlCol="0">
            <a:spAutoFit/>
          </a:bodyPr>
          <a:lstStyle/>
          <a:p>
            <a:r>
              <a:rPr lang="ar-EG" sz="6600" dirty="0">
                <a:latin typeface="Kanz-al-Marjaan" panose="03020500000000000000" pitchFamily="66" charset="-78"/>
                <a:ea typeface="Kanz-al-Marjaan" panose="03020500000000000000" pitchFamily="66" charset="-78"/>
                <a:cs typeface="Kanz-al-Marjaan" panose="03020500000000000000" pitchFamily="66" charset="-78"/>
              </a:rPr>
              <a:t>لون العين</a:t>
            </a:r>
            <a:endParaRPr lang="en-US" sz="6600" dirty="0">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6" name="Picture 5">
            <a:extLst>
              <a:ext uri="{FF2B5EF4-FFF2-40B4-BE49-F238E27FC236}">
                <a16:creationId xmlns:a16="http://schemas.microsoft.com/office/drawing/2014/main" id="{E2B9F774-B074-4177-B274-EC79C31C4C6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5FD52632-EB15-4E09-B00B-E8E33F870CE9}"/>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8" name="Picture 7" descr="https://sites.google.com/site/mrsgrovesclassroom/_/rsrc/1461605339025/communication-arts/storytown-lesson-resources/storytown-lesson-1/icon-activity.png?height=140&amp;width=200"/>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14459657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42"/>
        <p:cNvGrpSpPr/>
        <p:nvPr/>
      </p:nvGrpSpPr>
      <p:grpSpPr>
        <a:xfrm>
          <a:off x="0" y="0"/>
          <a:ext cx="0" cy="0"/>
          <a:chOff x="0" y="0"/>
          <a:chExt cx="0" cy="0"/>
        </a:xfrm>
      </p:grpSpPr>
      <p:sp>
        <p:nvSpPr>
          <p:cNvPr id="143" name="Shape 143"/>
          <p:cNvSpPr txBox="1">
            <a:spLocks noGrp="1"/>
          </p:cNvSpPr>
          <p:nvPr>
            <p:ph type="title"/>
          </p:nvPr>
        </p:nvSpPr>
        <p:spPr>
          <a:xfrm>
            <a:off x="1835700" y="1302275"/>
            <a:ext cx="8520600" cy="572700"/>
          </a:xfrm>
          <a:prstGeom prst="rect">
            <a:avLst/>
          </a:prstGeom>
        </p:spPr>
        <p:txBody>
          <a:bodyPr vert="horz" lIns="91425" tIns="91425" rIns="91425" bIns="91425" rtlCol="0" anchor="t" anchorCtr="0">
            <a:noAutofit/>
          </a:bodyPr>
          <a:lstStyle/>
          <a:p>
            <a:endParaRPr/>
          </a:p>
        </p:txBody>
      </p:sp>
      <p:sp>
        <p:nvSpPr>
          <p:cNvPr id="144" name="Shape 144"/>
          <p:cNvSpPr txBox="1">
            <a:spLocks noGrp="1"/>
          </p:cNvSpPr>
          <p:nvPr>
            <p:ph type="body" idx="1"/>
          </p:nvPr>
        </p:nvSpPr>
        <p:spPr>
          <a:xfrm>
            <a:off x="1835700" y="2009725"/>
            <a:ext cx="8520600" cy="3416400"/>
          </a:xfrm>
          <a:prstGeom prst="rect">
            <a:avLst/>
          </a:prstGeom>
        </p:spPr>
        <p:txBody>
          <a:bodyPr vert="horz" lIns="91425" tIns="91425" rIns="91425" bIns="91425" rtlCol="0" anchor="t" anchorCtr="0">
            <a:noAutofit/>
          </a:bodyPr>
          <a:lstStyle/>
          <a:p>
            <a:pPr>
              <a:buNone/>
            </a:pPr>
            <a:endParaRPr/>
          </a:p>
        </p:txBody>
      </p:sp>
      <p:pic>
        <p:nvPicPr>
          <p:cNvPr id="145" name="Shape 145" descr="200_s.gif"/>
          <p:cNvPicPr preferRelativeResize="0"/>
          <p:nvPr/>
        </p:nvPicPr>
        <p:blipFill>
          <a:blip r:embed="rId3">
            <a:alphaModFix/>
          </a:blip>
          <a:stretch>
            <a:fillRect/>
          </a:stretch>
        </p:blipFill>
        <p:spPr>
          <a:xfrm>
            <a:off x="1524000" y="0"/>
            <a:ext cx="9144000" cy="6858000"/>
          </a:xfrm>
          <a:prstGeom prst="rect">
            <a:avLst/>
          </a:prstGeom>
          <a:noFill/>
          <a:ln>
            <a:noFill/>
          </a:ln>
        </p:spPr>
      </p:pic>
      <p:sp>
        <p:nvSpPr>
          <p:cNvPr id="2" name="TextBox 1"/>
          <p:cNvSpPr txBox="1"/>
          <p:nvPr/>
        </p:nvSpPr>
        <p:spPr>
          <a:xfrm>
            <a:off x="8055670" y="428425"/>
            <a:ext cx="2300630" cy="1446550"/>
          </a:xfrm>
          <a:prstGeom prst="rect">
            <a:avLst/>
          </a:prstGeom>
          <a:noFill/>
        </p:spPr>
        <p:txBody>
          <a:bodyPr wrap="none" rtlCol="0">
            <a:spAutoFit/>
          </a:bodyPr>
          <a:lstStyle/>
          <a:p>
            <a:r>
              <a:rPr lang="ar-EG" sz="8800" dirty="0">
                <a:solidFill>
                  <a:schemeClr val="bg1"/>
                </a:solidFill>
                <a:latin typeface="Kanz-al-Marjaan" panose="03020500000000000000" pitchFamily="66" charset="-78"/>
                <a:ea typeface="Kanz-al-Marjaan" panose="03020500000000000000" pitchFamily="66" charset="-78"/>
                <a:cs typeface="Kanz-al-Marjaan" panose="03020500000000000000" pitchFamily="66" charset="-78"/>
              </a:rPr>
              <a:t>الغضب</a:t>
            </a:r>
            <a:endParaRPr lang="en-US" sz="8800" dirty="0">
              <a:solidFill>
                <a:schemeClr val="bg1"/>
              </a:solidFill>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6" name="Picture 5">
            <a:extLst>
              <a:ext uri="{FF2B5EF4-FFF2-40B4-BE49-F238E27FC236}">
                <a16:creationId xmlns:a16="http://schemas.microsoft.com/office/drawing/2014/main" id="{A78CEAD0-12D4-4049-A5DA-2D4C18E1BDC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42253ABB-E550-4593-98B4-1E6F1C555514}"/>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8" name="Picture 7"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171701108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pic>
        <p:nvPicPr>
          <p:cNvPr id="152" name="Shape 152" descr="lean_six_sigma_voice_of_the_enterprise_picture_-_copy.jpg"/>
          <p:cNvPicPr preferRelativeResize="0"/>
          <p:nvPr/>
        </p:nvPicPr>
        <p:blipFill>
          <a:blip r:embed="rId3">
            <a:alphaModFix/>
          </a:blip>
          <a:stretch>
            <a:fillRect/>
          </a:stretch>
        </p:blipFill>
        <p:spPr>
          <a:xfrm>
            <a:off x="3467100" y="746125"/>
            <a:ext cx="5257800" cy="5943600"/>
          </a:xfrm>
          <a:prstGeom prst="rect">
            <a:avLst/>
          </a:prstGeom>
          <a:noFill/>
          <a:ln>
            <a:noFill/>
          </a:ln>
        </p:spPr>
      </p:pic>
      <p:sp>
        <p:nvSpPr>
          <p:cNvPr id="2" name="TextBox 1"/>
          <p:cNvSpPr txBox="1"/>
          <p:nvPr/>
        </p:nvSpPr>
        <p:spPr>
          <a:xfrm>
            <a:off x="1835700" y="390779"/>
            <a:ext cx="1497526" cy="923330"/>
          </a:xfrm>
          <a:prstGeom prst="rect">
            <a:avLst/>
          </a:prstGeom>
          <a:noFill/>
        </p:spPr>
        <p:txBody>
          <a:bodyPr wrap="none" rtlCol="0">
            <a:spAutoFit/>
          </a:bodyPr>
          <a:lstStyle/>
          <a:p>
            <a:r>
              <a:rPr lang="ar-EG" sz="5400" dirty="0">
                <a:latin typeface="Kanz-al-Marjaan" panose="03020500000000000000" pitchFamily="66" charset="-78"/>
                <a:ea typeface="Kanz-al-Marjaan" panose="03020500000000000000" pitchFamily="66" charset="-78"/>
                <a:cs typeface="Kanz-al-Marjaan" panose="03020500000000000000" pitchFamily="66" charset="-78"/>
              </a:rPr>
              <a:t>الصوت</a:t>
            </a:r>
            <a:endParaRPr lang="en-US" sz="5400" dirty="0">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4" name="Picture 3">
            <a:extLst>
              <a:ext uri="{FF2B5EF4-FFF2-40B4-BE49-F238E27FC236}">
                <a16:creationId xmlns:a16="http://schemas.microsoft.com/office/drawing/2014/main" id="{C3252227-9BD3-43FB-A809-7EE0A6BFE8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8857A79F-10C2-4FBC-9D9F-F66AE8EDB306}"/>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384013178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pic>
        <p:nvPicPr>
          <p:cNvPr id="159" name="Shape 159" descr="download.png"/>
          <p:cNvPicPr preferRelativeResize="0"/>
          <p:nvPr/>
        </p:nvPicPr>
        <p:blipFill>
          <a:blip r:embed="rId3">
            <a:alphaModFix/>
            <a:extLst>
              <a:ext uri="{BEBA8EAE-BF5A-486C-A8C5-ECC9F3942E4B}">
                <a14:imgProps xmlns:a14="http://schemas.microsoft.com/office/drawing/2010/main">
                  <a14:imgLayer r:embed="rId4">
                    <a14:imgEffect>
                      <a14:backgroundRemoval t="0" b="100000" l="0" r="100000"/>
                    </a14:imgEffect>
                  </a14:imgLayer>
                </a14:imgProps>
              </a:ext>
            </a:extLst>
          </a:blip>
          <a:stretch>
            <a:fillRect/>
          </a:stretch>
        </p:blipFill>
        <p:spPr>
          <a:xfrm>
            <a:off x="3505200" y="228600"/>
            <a:ext cx="5334000" cy="6172200"/>
          </a:xfrm>
          <a:prstGeom prst="rect">
            <a:avLst/>
          </a:prstGeom>
          <a:noFill/>
          <a:ln>
            <a:noFill/>
          </a:ln>
        </p:spPr>
      </p:pic>
      <p:sp>
        <p:nvSpPr>
          <p:cNvPr id="2" name="TextBox 1"/>
          <p:cNvSpPr txBox="1"/>
          <p:nvPr/>
        </p:nvSpPr>
        <p:spPr>
          <a:xfrm>
            <a:off x="1983278" y="409079"/>
            <a:ext cx="1241045" cy="1200329"/>
          </a:xfrm>
          <a:prstGeom prst="rect">
            <a:avLst/>
          </a:prstGeom>
          <a:noFill/>
        </p:spPr>
        <p:txBody>
          <a:bodyPr wrap="none" rtlCol="0">
            <a:spAutoFit/>
          </a:bodyPr>
          <a:lstStyle/>
          <a:p>
            <a:r>
              <a:rPr lang="ar-EG" sz="7200" dirty="0">
                <a:latin typeface="Kanz-al-Marjaan" panose="03020500000000000000" pitchFamily="66" charset="-78"/>
                <a:ea typeface="Kanz-al-Marjaan" panose="03020500000000000000" pitchFamily="66" charset="-78"/>
                <a:cs typeface="Kanz-al-Marjaan" panose="03020500000000000000" pitchFamily="66" charset="-78"/>
              </a:rPr>
              <a:t>القدّ</a:t>
            </a:r>
            <a:endParaRPr lang="en-US" sz="7200" dirty="0">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4" name="Picture 3">
            <a:extLst>
              <a:ext uri="{FF2B5EF4-FFF2-40B4-BE49-F238E27FC236}">
                <a16:creationId xmlns:a16="http://schemas.microsoft.com/office/drawing/2014/main" id="{7673B8F4-B0F6-4E33-A392-98DBE35FAC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FDEE0A49-B8E9-43C0-A0A8-9AFF40C892F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descr="https://sites.google.com/site/mrsgrovesclassroom/_/rsrc/1461605339025/communication-arts/storytown-lesson-resources/storytown-lesson-1/icon-activity.png?height=140&amp;width=200"/>
          <p:cNvPicPr>
            <a:picLocks noChangeAspect="1" noChangeArrowheads="1"/>
          </p:cNvPicPr>
          <p:nvPr/>
        </p:nvPicPr>
        <p:blipFill>
          <a:blip r:embed="rId6" cstate="print">
            <a:duotone>
              <a:schemeClr val="accent5">
                <a:shade val="45000"/>
                <a:satMod val="135000"/>
              </a:schemeClr>
              <a:prstClr val="white"/>
            </a:duotone>
            <a:extLst>
              <a:ext uri="{BEBA8EAE-BF5A-486C-A8C5-ECC9F3942E4B}">
                <a14:imgProps xmlns:a14="http://schemas.microsoft.com/office/drawing/2010/main">
                  <a14:imgLayer r:embed="rId7">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154093864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pic>
        <p:nvPicPr>
          <p:cNvPr id="166" name="Shape 166" descr="download.jpeg"/>
          <p:cNvPicPr preferRelativeResize="0"/>
          <p:nvPr/>
        </p:nvPicPr>
        <p:blipFill>
          <a:blip r:embed="rId3">
            <a:alphaModFix/>
          </a:blip>
          <a:stretch>
            <a:fillRect/>
          </a:stretch>
        </p:blipFill>
        <p:spPr>
          <a:xfrm>
            <a:off x="1524000" y="0"/>
            <a:ext cx="9144000" cy="6858000"/>
          </a:xfrm>
          <a:prstGeom prst="rect">
            <a:avLst/>
          </a:prstGeom>
          <a:noFill/>
          <a:ln>
            <a:noFill/>
          </a:ln>
        </p:spPr>
      </p:pic>
      <p:sp>
        <p:nvSpPr>
          <p:cNvPr id="2" name="TextBox 1"/>
          <p:cNvSpPr txBox="1"/>
          <p:nvPr/>
        </p:nvSpPr>
        <p:spPr>
          <a:xfrm>
            <a:off x="4800601" y="4343400"/>
            <a:ext cx="2002471" cy="1446550"/>
          </a:xfrm>
          <a:prstGeom prst="rect">
            <a:avLst/>
          </a:prstGeom>
          <a:noFill/>
        </p:spPr>
        <p:txBody>
          <a:bodyPr wrap="none" rtlCol="0">
            <a:spAutoFit/>
          </a:bodyPr>
          <a:lstStyle/>
          <a:p>
            <a:r>
              <a:rPr lang="ar-EG" sz="8800" b="1" dirty="0">
                <a:solidFill>
                  <a:schemeClr val="bg1"/>
                </a:solidFill>
                <a:latin typeface="Kanz-al-Marjaan" panose="03020500000000000000" pitchFamily="66" charset="-78"/>
                <a:ea typeface="Kanz-al-Marjaan" panose="03020500000000000000" pitchFamily="66" charset="-78"/>
                <a:cs typeface="Kanz-al-Marjaan" panose="03020500000000000000" pitchFamily="66" charset="-78"/>
              </a:rPr>
              <a:t>الذكاء</a:t>
            </a:r>
            <a:endParaRPr lang="en-US" sz="8800" b="1" dirty="0">
              <a:solidFill>
                <a:schemeClr val="bg1"/>
              </a:solidFill>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4" name="Picture 3">
            <a:extLst>
              <a:ext uri="{FF2B5EF4-FFF2-40B4-BE49-F238E27FC236}">
                <a16:creationId xmlns:a16="http://schemas.microsoft.com/office/drawing/2014/main" id="{748F2269-42DC-4DBC-94C6-F6885E0D65C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25451C4B-E6D9-4E1F-A660-4CEDD72FE35D}"/>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5960287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pic>
        <p:nvPicPr>
          <p:cNvPr id="173" name="Shape 173" descr="images (2).jpeg"/>
          <p:cNvPicPr preferRelativeResize="0"/>
          <p:nvPr/>
        </p:nvPicPr>
        <p:blipFill>
          <a:blip r:embed="rId3">
            <a:alphaModFix/>
          </a:blip>
          <a:stretch>
            <a:fillRect/>
          </a:stretch>
        </p:blipFill>
        <p:spPr>
          <a:xfrm>
            <a:off x="1524000" y="1"/>
            <a:ext cx="9144000" cy="6857999"/>
          </a:xfrm>
          <a:prstGeom prst="rect">
            <a:avLst/>
          </a:prstGeom>
          <a:noFill/>
          <a:ln>
            <a:noFill/>
          </a:ln>
        </p:spPr>
      </p:pic>
      <p:sp>
        <p:nvSpPr>
          <p:cNvPr id="3" name="TextBox 2"/>
          <p:cNvSpPr txBox="1"/>
          <p:nvPr/>
        </p:nvSpPr>
        <p:spPr>
          <a:xfrm>
            <a:off x="1828801" y="5842337"/>
            <a:ext cx="1250663" cy="1015663"/>
          </a:xfrm>
          <a:prstGeom prst="rect">
            <a:avLst/>
          </a:prstGeom>
          <a:noFill/>
        </p:spPr>
        <p:txBody>
          <a:bodyPr wrap="none" rtlCol="0">
            <a:spAutoFit/>
          </a:bodyPr>
          <a:lstStyle/>
          <a:p>
            <a:r>
              <a:rPr lang="ar-EG" sz="6000" b="1" dirty="0">
                <a:solidFill>
                  <a:schemeClr val="bg1"/>
                </a:solidFill>
                <a:latin typeface="Kanz-al-Marjaan" panose="03020500000000000000" pitchFamily="66" charset="-78"/>
                <a:ea typeface="Kanz-al-Marjaan" panose="03020500000000000000" pitchFamily="66" charset="-78"/>
                <a:cs typeface="Kanz-al-Marjaan" panose="03020500000000000000" pitchFamily="66" charset="-78"/>
              </a:rPr>
              <a:t>الحياء</a:t>
            </a:r>
            <a:endParaRPr lang="en-US" sz="6000" b="1" dirty="0">
              <a:solidFill>
                <a:schemeClr val="bg1"/>
              </a:solidFill>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4" name="Picture 3">
            <a:extLst>
              <a:ext uri="{FF2B5EF4-FFF2-40B4-BE49-F238E27FC236}">
                <a16:creationId xmlns:a16="http://schemas.microsoft.com/office/drawing/2014/main" id="{894C160C-F317-4D62-84D1-8819718584A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3E12019A-8331-4074-9C49-43B30157A691}"/>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16809416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1143000" y="4191000"/>
            <a:ext cx="9372600" cy="1143000"/>
          </a:xfrm>
        </p:spPr>
        <p:txBody>
          <a:bodyPr>
            <a:noAutofit/>
          </a:bodyPr>
          <a:lstStyle/>
          <a:p>
            <a:pPr algn="r" rtl="1"/>
            <a:r>
              <a:rPr lang="ar-SA" sz="5400" dirty="0">
                <a:latin typeface="AL-KANZ" panose="02000000000000000000" pitchFamily="2" charset="-78"/>
                <a:cs typeface="AL-KANZ" panose="02000000000000000000" pitchFamily="2" charset="-78"/>
              </a:rPr>
              <a:t>فلك </a:t>
            </a:r>
            <a:r>
              <a:rPr lang="ar-SA" sz="5400">
                <a:latin typeface="AL-KANZ" panose="02000000000000000000" pitchFamily="2" charset="-78"/>
                <a:cs typeface="AL-KANZ" panose="02000000000000000000" pitchFamily="2" charset="-78"/>
              </a:rPr>
              <a:t>الحسين بكربلاء</a:t>
            </a:r>
            <a:r>
              <a:rPr lang="ar-SA" sz="5400" dirty="0">
                <a:latin typeface="AL-KANZ" panose="02000000000000000000" pitchFamily="2" charset="-78"/>
                <a:cs typeface="AL-KANZ" panose="02000000000000000000" pitchFamily="2" charset="-78"/>
              </a:rPr>
              <a:t>	ملك الحسين بكربلاء</a:t>
            </a:r>
            <a:br>
              <a:rPr lang="ar-SA" sz="5400" dirty="0">
                <a:latin typeface="AL-KANZ" panose="02000000000000000000" pitchFamily="2" charset="-78"/>
                <a:cs typeface="AL-KANZ" panose="02000000000000000000" pitchFamily="2" charset="-78"/>
              </a:rPr>
            </a:br>
            <a:r>
              <a:rPr lang="ar-SA" sz="5400" dirty="0">
                <a:latin typeface="AL-KANZ" panose="02000000000000000000" pitchFamily="2" charset="-78"/>
                <a:cs typeface="AL-KANZ" panose="02000000000000000000" pitchFamily="2" charset="-78"/>
              </a:rPr>
              <a:t>نسك الحسين بكربلاء	مسك الحسين بكربلاء</a:t>
            </a:r>
            <a:br>
              <a:rPr lang="ar-SA" sz="5400" dirty="0">
                <a:latin typeface="AL-KANZ" panose="02000000000000000000" pitchFamily="2" charset="-78"/>
                <a:cs typeface="AL-KANZ" panose="02000000000000000000" pitchFamily="2" charset="-78"/>
              </a:rPr>
            </a:br>
            <a:r>
              <a:rPr lang="ar-SA" sz="5400" dirty="0">
                <a:latin typeface="AL-KANZ" panose="02000000000000000000" pitchFamily="2" charset="-78"/>
                <a:cs typeface="AL-KANZ" panose="02000000000000000000" pitchFamily="2" charset="-78"/>
              </a:rPr>
              <a:t>ابكيك مولاي الحسين	  افديك مولاي الحسين 	</a:t>
            </a:r>
            <a:br>
              <a:rPr lang="ar-SA" sz="5400" dirty="0">
                <a:latin typeface="AL-KANZ" panose="02000000000000000000" pitchFamily="2" charset="-78"/>
                <a:cs typeface="AL-KANZ" panose="02000000000000000000" pitchFamily="2" charset="-78"/>
              </a:rPr>
            </a:br>
            <a:r>
              <a:rPr lang="ar-SA" sz="5400" dirty="0">
                <a:latin typeface="AL-KANZ" panose="02000000000000000000" pitchFamily="2" charset="-78"/>
                <a:cs typeface="AL-KANZ" panose="02000000000000000000" pitchFamily="2" charset="-78"/>
              </a:rPr>
              <a:t>		        مولاي مولاي الحسين</a:t>
            </a:r>
            <a:endParaRPr lang="en-US" sz="5400" dirty="0">
              <a:latin typeface="AL-KANZ" panose="02000000000000000000" pitchFamily="2" charset="-78"/>
              <a:cs typeface="AL-KANZ" panose="02000000000000000000" pitchFamily="2" charset="-78"/>
            </a:endParaRPr>
          </a:p>
        </p:txBody>
      </p:sp>
      <p:pic>
        <p:nvPicPr>
          <p:cNvPr id="2050" name="Picture 2" descr="https://lh5.ggpht.com/7yKiVVMDSoPk9knsfdq2pDFAsW8NHh7hUyZWkCCXGtI3A4sOPiAe0Ei1vNvv25vXskg=w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0" y="-21021"/>
            <a:ext cx="2857500" cy="285750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AE82DAC0-87BF-4EA2-92E5-BC65C353B3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283E0DB6-F6F7-4091-AB70-A055E5EE5107}"/>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1978112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pic>
        <p:nvPicPr>
          <p:cNvPr id="180" name="Shape 180" descr="images (3).jpeg"/>
          <p:cNvPicPr preferRelativeResize="0"/>
          <p:nvPr/>
        </p:nvPicPr>
        <p:blipFill>
          <a:blip r:embed="rId3">
            <a:alphaModFix/>
          </a:blip>
          <a:stretch>
            <a:fillRect/>
          </a:stretch>
        </p:blipFill>
        <p:spPr>
          <a:xfrm>
            <a:off x="1524000" y="0"/>
            <a:ext cx="9144000" cy="6858000"/>
          </a:xfrm>
          <a:prstGeom prst="rect">
            <a:avLst/>
          </a:prstGeom>
          <a:noFill/>
          <a:ln>
            <a:noFill/>
          </a:ln>
        </p:spPr>
      </p:pic>
      <p:pic>
        <p:nvPicPr>
          <p:cNvPr id="3" name="Picture 2">
            <a:extLst>
              <a:ext uri="{FF2B5EF4-FFF2-40B4-BE49-F238E27FC236}">
                <a16:creationId xmlns:a16="http://schemas.microsoft.com/office/drawing/2014/main" id="{6DE59D5C-1EC9-4C8A-99B6-48DC5FBC56D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6380D221-4EF3-45EB-82E3-CC20867B30D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5" name="Picture 4" descr="https://sites.google.com/site/mrsgrovesclassroom/_/rsrc/1461605339025/communication-arts/storytown-lesson-resources/storytown-lesson-1/icon-activity.png?height=140&amp;width=200"/>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39683799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84"/>
        <p:cNvGrpSpPr/>
        <p:nvPr/>
      </p:nvGrpSpPr>
      <p:grpSpPr>
        <a:xfrm>
          <a:off x="0" y="0"/>
          <a:ext cx="0" cy="0"/>
          <a:chOff x="0" y="0"/>
          <a:chExt cx="0" cy="0"/>
        </a:xfrm>
      </p:grpSpPr>
      <p:sp>
        <p:nvSpPr>
          <p:cNvPr id="186" name="Shape 186"/>
          <p:cNvSpPr txBox="1">
            <a:spLocks noGrp="1"/>
          </p:cNvSpPr>
          <p:nvPr>
            <p:ph type="body" idx="1"/>
          </p:nvPr>
        </p:nvSpPr>
        <p:spPr>
          <a:xfrm>
            <a:off x="1835700" y="2009725"/>
            <a:ext cx="8520600" cy="3416400"/>
          </a:xfrm>
          <a:prstGeom prst="rect">
            <a:avLst/>
          </a:prstGeom>
        </p:spPr>
        <p:txBody>
          <a:bodyPr vert="horz" lIns="91425" tIns="91425" rIns="91425" bIns="91425" rtlCol="0" anchor="ctr" anchorCtr="0">
            <a:noAutofit/>
          </a:bodyPr>
          <a:lstStyle/>
          <a:p>
            <a:pPr algn="ctr">
              <a:buNone/>
            </a:pPr>
            <a:r>
              <a:rPr lang="en" sz="11500" b="1" dirty="0">
                <a:solidFill>
                  <a:srgbClr val="FF9900"/>
                </a:solidFill>
                <a:latin typeface="Trajan Pro 3" panose="02020502050503020301" pitchFamily="18" charset="0"/>
                <a:ea typeface="Comic Sans MS"/>
                <a:cs typeface="Comic Sans MS"/>
                <a:sym typeface="Comic Sans MS"/>
              </a:rPr>
              <a:t>COLOR of the SKIN</a:t>
            </a:r>
          </a:p>
        </p:txBody>
      </p:sp>
      <p:pic>
        <p:nvPicPr>
          <p:cNvPr id="3" name="Picture 2">
            <a:extLst>
              <a:ext uri="{FF2B5EF4-FFF2-40B4-BE49-F238E27FC236}">
                <a16:creationId xmlns:a16="http://schemas.microsoft.com/office/drawing/2014/main" id="{548B5FFA-C6DD-42AD-B255-E06EE5D14E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F88BEA0A-FAE6-4FC7-AB1B-62856C5254D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5" name="Picture 4" descr="https://sites.google.com/site/mrsgrovesclassroom/_/rsrc/1461605339025/communication-arts/storytown-lesson-resources/storytown-lesson-1/icon-activity.png?height=140&amp;width=200"/>
          <p:cNvPicPr>
            <a:picLocks noChangeAspect="1" noChangeArrowheads="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GlowEdges/>
                    </a14:imgEffect>
                  </a14:imgLayer>
                </a14:imgProps>
              </a:ext>
            </a:extLst>
          </a:blip>
          <a:srcRect/>
          <a:stretch>
            <a:fillRect/>
          </a:stretch>
        </p:blipFill>
        <p:spPr bwMode="auto">
          <a:xfrm>
            <a:off x="-342900" y="3962400"/>
            <a:ext cx="1904999" cy="1333500"/>
          </a:xfrm>
          <a:prstGeom prst="rect">
            <a:avLst/>
          </a:prstGeom>
          <a:noFill/>
        </p:spPr>
      </p:pic>
    </p:spTree>
    <p:extLst>
      <p:ext uri="{BB962C8B-B14F-4D97-AF65-F5344CB8AC3E}">
        <p14:creationId xmlns:p14="http://schemas.microsoft.com/office/powerpoint/2010/main" val="177411316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pic>
        <p:nvPicPr>
          <p:cNvPr id="3" name="Picture 2">
            <a:extLst>
              <a:ext uri="{FF2B5EF4-FFF2-40B4-BE49-F238E27FC236}">
                <a16:creationId xmlns:a16="http://schemas.microsoft.com/office/drawing/2014/main" id="{DD63F75B-9ECE-47B9-94B4-53A354E7C37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44672D9F-CDDE-4C5C-81A0-B626A33C2EB9}"/>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5" name="Picture 4" descr="https://sites.google.com/site/mrsgrovesclassroom/_/rsrc/1461605339025/communication-arts/storytown-lesson-resources/storytown-lesson-1/icon-activity.png?height=140&amp;width=200"/>
          <p:cNvPicPr>
            <a:picLocks noChangeAspect="1" noChangeArrowheads="1"/>
          </p:cNvPicPr>
          <p:nvPr/>
        </p:nvPicPr>
        <p:blipFill>
          <a:blip r:embed="rId4" cstate="print">
            <a:duotone>
              <a:schemeClr val="accent5">
                <a:shade val="45000"/>
                <a:satMod val="135000"/>
              </a:schemeClr>
              <a:prstClr val="white"/>
            </a:duotone>
            <a:extLst>
              <a:ext uri="{BEBA8EAE-BF5A-486C-A8C5-ECC9F3942E4B}">
                <a14:imgProps xmlns:a14="http://schemas.microsoft.com/office/drawing/2010/main">
                  <a14:imgLayer r:embed="rId5">
                    <a14:imgEffect>
                      <a14:artisticGlowEdges/>
                    </a14:imgEffect>
                  </a14:imgLayer>
                </a14:imgProps>
              </a:ext>
            </a:extLst>
          </a:blip>
          <a:srcRect/>
          <a:stretch>
            <a:fillRect/>
          </a:stretch>
        </p:blipFill>
        <p:spPr bwMode="auto">
          <a:xfrm>
            <a:off x="-342900" y="3962400"/>
            <a:ext cx="1904999" cy="1333500"/>
          </a:xfrm>
          <a:prstGeom prst="rect">
            <a:avLst/>
          </a:prstGeom>
          <a:noFill/>
        </p:spPr>
      </p:pic>
      <p:pic>
        <p:nvPicPr>
          <p:cNvPr id="1026" name="Picture 2" descr="https://challengepost-s3-challengepost.netdna-ssl.com/photos/production/software_photos/000/744/714/datas/original.jpg"/>
          <p:cNvPicPr>
            <a:picLocks noChangeAspect="1" noChangeArrowheads="1"/>
          </p:cNvPicPr>
          <p:nvPr/>
        </p:nvPicPr>
        <p:blipFill rotWithShape="1">
          <a:blip r:embed="rId6">
            <a:extLst>
              <a:ext uri="{28A0092B-C50C-407E-A947-70E740481C1C}">
                <a14:useLocalDpi xmlns:a14="http://schemas.microsoft.com/office/drawing/2010/main" val="0"/>
              </a:ext>
            </a:extLst>
          </a:blip>
          <a:srcRect l="12913" r="9087"/>
          <a:stretch/>
        </p:blipFill>
        <p:spPr bwMode="auto">
          <a:xfrm>
            <a:off x="1176677" y="1"/>
            <a:ext cx="10189028"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74690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9" name="Shape 199"/>
          <p:cNvSpPr txBox="1">
            <a:spLocks noGrp="1"/>
          </p:cNvSpPr>
          <p:nvPr>
            <p:ph type="body" idx="1"/>
          </p:nvPr>
        </p:nvSpPr>
        <p:spPr>
          <a:xfrm>
            <a:off x="304800" y="1676400"/>
            <a:ext cx="11582400" cy="3416400"/>
          </a:xfrm>
          <a:prstGeom prst="rect">
            <a:avLst/>
          </a:prstGeom>
        </p:spPr>
        <p:txBody>
          <a:bodyPr vert="horz" lIns="91425" tIns="91425" rIns="91425" bIns="91425" rtlCol="0" anchor="ctr" anchorCtr="0">
            <a:noAutofit/>
          </a:bodyPr>
          <a:lstStyle/>
          <a:p>
            <a:pPr algn="ctr">
              <a:buNone/>
            </a:pPr>
            <a:r>
              <a:rPr lang="en" sz="8800" b="1" dirty="0">
                <a:solidFill>
                  <a:srgbClr val="980000"/>
                </a:solidFill>
                <a:latin typeface="Trajan Pro 3" panose="02020502050503020301" pitchFamily="18" charset="0"/>
                <a:ea typeface="Times New Roman"/>
                <a:cs typeface="Times New Roman"/>
                <a:sym typeface="Times New Roman"/>
              </a:rPr>
              <a:t>Value Nature </a:t>
            </a:r>
          </a:p>
          <a:p>
            <a:pPr algn="ctr">
              <a:buNone/>
            </a:pPr>
            <a:r>
              <a:rPr lang="en" sz="8800" b="1" dirty="0">
                <a:solidFill>
                  <a:srgbClr val="980000"/>
                </a:solidFill>
                <a:latin typeface="Trajan Pro 3" panose="02020502050503020301" pitchFamily="18" charset="0"/>
                <a:ea typeface="Times New Roman"/>
                <a:cs typeface="Times New Roman"/>
                <a:sym typeface="Times New Roman"/>
              </a:rPr>
              <a:t>and </a:t>
            </a:r>
          </a:p>
          <a:p>
            <a:pPr algn="ctr">
              <a:buNone/>
            </a:pPr>
            <a:r>
              <a:rPr lang="en" sz="8800" b="1" dirty="0">
                <a:solidFill>
                  <a:srgbClr val="00FF00"/>
                </a:solidFill>
                <a:latin typeface="Trajan Pro 3" panose="02020502050503020301" pitchFamily="18" charset="0"/>
                <a:ea typeface="Times New Roman"/>
                <a:cs typeface="Times New Roman"/>
                <a:sym typeface="Times New Roman"/>
              </a:rPr>
              <a:t>Nurture</a:t>
            </a:r>
            <a:r>
              <a:rPr lang="en" sz="8800" b="1" dirty="0">
                <a:solidFill>
                  <a:srgbClr val="980000"/>
                </a:solidFill>
                <a:latin typeface="Trajan Pro 3" panose="02020502050503020301" pitchFamily="18" charset="0"/>
                <a:ea typeface="Times New Roman"/>
                <a:cs typeface="Times New Roman"/>
                <a:sym typeface="Times New Roman"/>
              </a:rPr>
              <a:t> Nature </a:t>
            </a:r>
          </a:p>
        </p:txBody>
      </p:sp>
      <p:pic>
        <p:nvPicPr>
          <p:cNvPr id="3" name="Picture 2">
            <a:extLst>
              <a:ext uri="{FF2B5EF4-FFF2-40B4-BE49-F238E27FC236}">
                <a16:creationId xmlns:a16="http://schemas.microsoft.com/office/drawing/2014/main" id="{A6305046-1D04-480E-AE4B-92F52D4C372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69B35EE4-9E6A-4EC3-81F8-863894116F3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41602745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1143000"/>
            <a:ext cx="8229600" cy="4572000"/>
          </a:xfrm>
        </p:spPr>
        <p:txBody>
          <a:bodyPr>
            <a:noAutofit/>
          </a:bodyPr>
          <a:lstStyle/>
          <a:p>
            <a:pPr>
              <a:lnSpc>
                <a:spcPct val="150000"/>
              </a:lnSpc>
            </a:pPr>
            <a:r>
              <a:rPr lang="ar-EG" sz="96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امير المؤمنين مولانا علي ابن ابي طالب </a:t>
            </a:r>
            <a:r>
              <a:rPr lang="ar-EG" sz="9600"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ص ع </a:t>
            </a:r>
            <a:endParaRPr lang="en-US" sz="9600"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3" name="Picture 2">
            <a:extLst>
              <a:ext uri="{FF2B5EF4-FFF2-40B4-BE49-F238E27FC236}">
                <a16:creationId xmlns:a16="http://schemas.microsoft.com/office/drawing/2014/main" id="{3889266D-8B21-465C-A384-272C73C4B8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21A52F99-D4C3-47C1-B280-71099CBFC0B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39099771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203"/>
        <p:cNvGrpSpPr/>
        <p:nvPr/>
      </p:nvGrpSpPr>
      <p:grpSpPr>
        <a:xfrm>
          <a:off x="0" y="0"/>
          <a:ext cx="0" cy="0"/>
          <a:chOff x="0" y="0"/>
          <a:chExt cx="0" cy="0"/>
        </a:xfrm>
      </p:grpSpPr>
      <p:pic>
        <p:nvPicPr>
          <p:cNvPr id="205" name="Shape 205"/>
          <p:cNvPicPr preferRelativeResize="0"/>
          <p:nvPr/>
        </p:nvPicPr>
        <p:blipFill>
          <a:blip r:embed="rId3">
            <a:alphaModFix/>
            <a:extLst>
              <a:ext uri="{BEBA8EAE-BF5A-486C-A8C5-ECC9F3942E4B}">
                <a14:imgProps xmlns:a14="http://schemas.microsoft.com/office/drawing/2010/main">
                  <a14:imgLayer r:embed="rId4">
                    <a14:imgEffect>
                      <a14:backgroundRemoval t="0" b="100000" l="0" r="100000">
                        <a14:foregroundMark x1="28761" y1="17489" x2="28761" y2="17489"/>
                        <a14:foregroundMark x1="13717" y1="68610" x2="13717" y2="68610"/>
                        <a14:foregroundMark x1="15044" y1="65919" x2="15044" y2="65919"/>
                        <a14:foregroundMark x1="24336" y1="75336" x2="24336" y2="75336"/>
                        <a14:foregroundMark x1="73009" y1="73991" x2="73009" y2="73991"/>
                        <a14:foregroundMark x1="88053" y1="69955" x2="88053" y2="69955"/>
                        <a14:foregroundMark x1="93805" y1="65022" x2="93805" y2="65022"/>
                        <a14:foregroundMark x1="27434" y1="14798" x2="27434" y2="14798"/>
                        <a14:foregroundMark x1="34513" y1="17040" x2="34513" y2="17040"/>
                        <a14:foregroundMark x1="37611" y1="8969" x2="37611" y2="8969"/>
                        <a14:foregroundMark x1="39823" y1="13004" x2="39823" y2="13004"/>
                        <a14:foregroundMark x1="36283" y1="6278" x2="36283" y2="6278"/>
                        <a14:foregroundMark x1="46903" y1="6278" x2="46903" y2="6278"/>
                        <a14:foregroundMark x1="48673" y1="4036" x2="48673" y2="4036"/>
                        <a14:foregroundMark x1="50000" y1="3139" x2="50000" y2="3139"/>
                        <a14:foregroundMark x1="60619" y1="5381" x2="60619" y2="5381"/>
                        <a14:foregroundMark x1="61062" y1="7175" x2="61062" y2="7175"/>
                        <a14:foregroundMark x1="64602" y1="5381" x2="64602" y2="5381"/>
                        <a14:foregroundMark x1="73894" y1="10314" x2="73894" y2="10314"/>
                        <a14:foregroundMark x1="88938" y1="36771" x2="88938" y2="36771"/>
                        <a14:foregroundMark x1="92920" y1="37668" x2="92920" y2="37668"/>
                        <a14:foregroundMark x1="90265" y1="41704" x2="90265" y2="41704"/>
                        <a14:foregroundMark x1="13274" y1="39910" x2="13274" y2="39910"/>
                      </a14:backgroundRemoval>
                    </a14:imgEffect>
                  </a14:imgLayer>
                </a14:imgProps>
              </a:ext>
            </a:extLst>
          </a:blip>
          <a:stretch>
            <a:fillRect/>
          </a:stretch>
        </p:blipFill>
        <p:spPr>
          <a:xfrm>
            <a:off x="6730246" y="228600"/>
            <a:ext cx="5119193" cy="6441228"/>
          </a:xfrm>
          <a:prstGeom prst="rect">
            <a:avLst/>
          </a:prstGeom>
          <a:noFill/>
          <a:ln>
            <a:noFill/>
          </a:ln>
        </p:spPr>
      </p:pic>
      <p:sp>
        <p:nvSpPr>
          <p:cNvPr id="204" name="Shape 204"/>
          <p:cNvSpPr txBox="1">
            <a:spLocks noGrp="1"/>
          </p:cNvSpPr>
          <p:nvPr>
            <p:ph type="body" idx="1"/>
          </p:nvPr>
        </p:nvSpPr>
        <p:spPr>
          <a:xfrm>
            <a:off x="2133600" y="2019700"/>
            <a:ext cx="8750400" cy="3406500"/>
          </a:xfrm>
          <a:prstGeom prst="rect">
            <a:avLst/>
          </a:prstGeom>
        </p:spPr>
        <p:txBody>
          <a:bodyPr vert="horz" lIns="91425" tIns="91425" rIns="91425" bIns="91425" rtlCol="0" anchor="t" anchorCtr="0">
            <a:noAutofit/>
          </a:bodyPr>
          <a:lstStyle/>
          <a:p>
            <a:pPr>
              <a:buNone/>
            </a:pPr>
            <a:r>
              <a:rPr lang="en" sz="3600" b="1" dirty="0">
                <a:solidFill>
                  <a:srgbClr val="980000"/>
                </a:solidFill>
                <a:latin typeface="Calibri"/>
                <a:ea typeface="Calibri"/>
                <a:cs typeface="Calibri"/>
                <a:sym typeface="Calibri"/>
              </a:rPr>
              <a:t>A Date Tree Inshallah</a:t>
            </a:r>
            <a:r>
              <a:rPr lang="en" sz="3600" b="1" baseline="30000" dirty="0">
                <a:solidFill>
                  <a:srgbClr val="980000"/>
                </a:solidFill>
                <a:latin typeface="Calibri"/>
                <a:ea typeface="Calibri"/>
                <a:cs typeface="Calibri"/>
                <a:sym typeface="Calibri"/>
              </a:rPr>
              <a:t>TA</a:t>
            </a:r>
            <a:r>
              <a:rPr lang="en" sz="3600" b="1" dirty="0">
                <a:solidFill>
                  <a:srgbClr val="980000"/>
                </a:solidFill>
                <a:latin typeface="Calibri"/>
                <a:ea typeface="Calibri"/>
                <a:cs typeface="Calibri"/>
                <a:sym typeface="Calibri"/>
              </a:rPr>
              <a:t>  </a:t>
            </a:r>
          </a:p>
        </p:txBody>
      </p:sp>
      <p:sp>
        <p:nvSpPr>
          <p:cNvPr id="2" name="TextBox 1"/>
          <p:cNvSpPr txBox="1"/>
          <p:nvPr/>
        </p:nvSpPr>
        <p:spPr>
          <a:xfrm>
            <a:off x="1752601" y="819372"/>
            <a:ext cx="4977645" cy="1200329"/>
          </a:xfrm>
          <a:prstGeom prst="rect">
            <a:avLst/>
          </a:prstGeom>
          <a:noFill/>
        </p:spPr>
        <p:txBody>
          <a:bodyPr wrap="none" rtlCol="0">
            <a:spAutoFit/>
          </a:bodyPr>
          <a:lstStyle/>
          <a:p>
            <a:r>
              <a:rPr lang="ar-EG" sz="72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نخل انشاء الله تعالى</a:t>
            </a:r>
            <a:endParaRPr lang="en-US" sz="72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3" name="Picture 2"/>
          <p:cNvPicPr>
            <a:picLocks noChangeAspect="1"/>
          </p:cNvPicPr>
          <p:nvPr/>
        </p:nvPicPr>
        <p:blipFill>
          <a:blip r:embed="rId5">
            <a:extLst>
              <a:ext uri="{BEBA8EAE-BF5A-486C-A8C5-ECC9F3942E4B}">
                <a14:imgProps xmlns:a14="http://schemas.microsoft.com/office/drawing/2010/main">
                  <a14:imgLayer r:embed="rId6">
                    <a14:imgEffect>
                      <a14:backgroundRemoval t="0" b="100000" l="0" r="100000">
                        <a14:foregroundMark x1="45982" y1="54018" x2="45982" y2="54018"/>
                        <a14:foregroundMark x1="75000" y1="32143" x2="75000" y2="32143"/>
                        <a14:foregroundMark x1="85268" y1="66518" x2="85268" y2="66518"/>
                        <a14:foregroundMark x1="74554" y1="66071" x2="74554" y2="66071"/>
                        <a14:foregroundMark x1="83929" y1="56696" x2="83929" y2="56696"/>
                        <a14:foregroundMark x1="66964" y1="75893" x2="66964" y2="75893"/>
                        <a14:foregroundMark x1="83929" y1="73661" x2="83929" y2="73661"/>
                        <a14:foregroundMark x1="15625" y1="54018" x2="13839" y2="55804"/>
                      </a14:backgroundRemoval>
                    </a14:imgEffect>
                  </a14:imgLayer>
                </a14:imgProps>
              </a:ext>
              <a:ext uri="{28A0092B-C50C-407E-A947-70E740481C1C}">
                <a14:useLocalDpi xmlns:a14="http://schemas.microsoft.com/office/drawing/2010/main" val="0"/>
              </a:ext>
            </a:extLst>
          </a:blip>
          <a:stretch>
            <a:fillRect/>
          </a:stretch>
        </p:blipFill>
        <p:spPr>
          <a:xfrm>
            <a:off x="2260222" y="2797700"/>
            <a:ext cx="3962400" cy="3962400"/>
          </a:xfrm>
          <a:prstGeom prst="rect">
            <a:avLst/>
          </a:prstGeom>
        </p:spPr>
      </p:pic>
      <p:pic>
        <p:nvPicPr>
          <p:cNvPr id="6" name="Picture 5">
            <a:extLst>
              <a:ext uri="{FF2B5EF4-FFF2-40B4-BE49-F238E27FC236}">
                <a16:creationId xmlns:a16="http://schemas.microsoft.com/office/drawing/2014/main" id="{0BFBB302-284E-4954-93AC-0E75EBAF634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5D86458D-84FC-4639-BE1B-4447C8EE45D7}"/>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235256648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cxnSp>
        <p:nvCxnSpPr>
          <p:cNvPr id="211" name="Shape 211"/>
          <p:cNvCxnSpPr/>
          <p:nvPr/>
        </p:nvCxnSpPr>
        <p:spPr>
          <a:xfrm>
            <a:off x="270803" y="3426534"/>
            <a:ext cx="11571327" cy="9700"/>
          </a:xfrm>
          <a:prstGeom prst="straightConnector1">
            <a:avLst/>
          </a:prstGeom>
          <a:noFill/>
          <a:ln w="57150" cap="flat" cmpd="sng">
            <a:solidFill>
              <a:schemeClr val="dk2"/>
            </a:solidFill>
            <a:prstDash val="solid"/>
            <a:round/>
            <a:headEnd type="none" w="lg" len="lg"/>
            <a:tailEnd type="none" w="lg" len="lg"/>
          </a:ln>
        </p:spPr>
      </p:cxnSp>
      <p:sp>
        <p:nvSpPr>
          <p:cNvPr id="212" name="Shape 212"/>
          <p:cNvSpPr txBox="1"/>
          <p:nvPr/>
        </p:nvSpPr>
        <p:spPr>
          <a:xfrm>
            <a:off x="4603656" y="3797203"/>
            <a:ext cx="2984687" cy="939994"/>
          </a:xfrm>
          <a:prstGeom prst="rect">
            <a:avLst/>
          </a:prstGeom>
          <a:noFill/>
          <a:ln>
            <a:noFill/>
          </a:ln>
        </p:spPr>
        <p:txBody>
          <a:bodyPr lIns="91425" tIns="91425" rIns="91425" bIns="91425" anchor="t" anchorCtr="0">
            <a:noAutofit/>
          </a:bodyPr>
          <a:lstStyle/>
          <a:p>
            <a:pPr algn="ctr"/>
            <a:r>
              <a:rPr lang="en" sz="54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outerShdw blurRad="38100" dist="38100" dir="2700000" algn="tl">
                    <a:srgbClr val="000000">
                      <a:alpha val="43137"/>
                    </a:srgbClr>
                  </a:outerShdw>
                </a:effectLst>
                <a:latin typeface="Trajan Pro 3" panose="02020502050503020301" pitchFamily="18" charset="0"/>
                <a:ea typeface="Calibri"/>
                <a:cs typeface="Calibri"/>
                <a:sym typeface="Calibri"/>
              </a:rPr>
              <a:t>Bravery</a:t>
            </a:r>
          </a:p>
        </p:txBody>
      </p:sp>
      <p:sp>
        <p:nvSpPr>
          <p:cNvPr id="213" name="Shape 213"/>
          <p:cNvSpPr txBox="1"/>
          <p:nvPr/>
        </p:nvSpPr>
        <p:spPr>
          <a:xfrm>
            <a:off x="0" y="3592699"/>
            <a:ext cx="2354541" cy="623000"/>
          </a:xfrm>
          <a:prstGeom prst="rect">
            <a:avLst/>
          </a:prstGeom>
          <a:noFill/>
          <a:ln>
            <a:noFill/>
          </a:ln>
        </p:spPr>
        <p:txBody>
          <a:bodyPr lIns="91425" tIns="91425" rIns="91425" bIns="91425" anchor="t" anchorCtr="0">
            <a:noAutofit/>
          </a:bodyPr>
          <a:lstStyle>
            <a:defPPr>
              <a:defRPr lang="en-US"/>
            </a:defPPr>
            <a:lvl1pPr algn="ctr">
              <a:defRPr sz="2800" b="1">
                <a:solidFill>
                  <a:srgbClr val="FF0000"/>
                </a:solidFill>
                <a:latin typeface="Trajan Pro 3" panose="02020502050503020301" pitchFamily="18" charset="0"/>
              </a:defRPr>
            </a:lvl1pPr>
          </a:lstStyle>
          <a:p>
            <a:r>
              <a:rPr lang="en" dirty="0"/>
              <a:t>impulsiveness</a:t>
            </a:r>
          </a:p>
        </p:txBody>
      </p:sp>
      <p:sp>
        <p:nvSpPr>
          <p:cNvPr id="214" name="Shape 214"/>
          <p:cNvSpPr txBox="1"/>
          <p:nvPr/>
        </p:nvSpPr>
        <p:spPr>
          <a:xfrm>
            <a:off x="10062211" y="3644200"/>
            <a:ext cx="2129789" cy="512904"/>
          </a:xfrm>
          <a:prstGeom prst="rect">
            <a:avLst/>
          </a:prstGeom>
          <a:noFill/>
          <a:ln>
            <a:noFill/>
          </a:ln>
        </p:spPr>
        <p:txBody>
          <a:bodyPr lIns="91425" tIns="91425" rIns="91425" bIns="91425" anchor="t" anchorCtr="0">
            <a:noAutofit/>
          </a:bodyPr>
          <a:lstStyle/>
          <a:p>
            <a:pPr algn="ctr"/>
            <a:r>
              <a:rPr lang="en" sz="2800" b="1" dirty="0">
                <a:solidFill>
                  <a:srgbClr val="FF0000"/>
                </a:solidFill>
                <a:latin typeface="Trajan Pro 3" panose="02020502050503020301" pitchFamily="18" charset="0"/>
              </a:rPr>
              <a:t>cowardness</a:t>
            </a:r>
          </a:p>
        </p:txBody>
      </p:sp>
      <p:cxnSp>
        <p:nvCxnSpPr>
          <p:cNvPr id="215" name="Shape 215"/>
          <p:cNvCxnSpPr/>
          <p:nvPr/>
        </p:nvCxnSpPr>
        <p:spPr>
          <a:xfrm>
            <a:off x="6096000" y="3479538"/>
            <a:ext cx="2932" cy="421114"/>
          </a:xfrm>
          <a:prstGeom prst="straightConnector1">
            <a:avLst/>
          </a:prstGeom>
          <a:noFill/>
          <a:ln w="9525" cap="flat" cmpd="sng">
            <a:solidFill>
              <a:schemeClr val="dk2"/>
            </a:solidFill>
            <a:prstDash val="solid"/>
            <a:round/>
            <a:headEnd type="none" w="lg" len="lg"/>
            <a:tailEnd type="triangle" w="lg" len="lg"/>
          </a:ln>
        </p:spPr>
      </p:cxnSp>
      <p:sp>
        <p:nvSpPr>
          <p:cNvPr id="216" name="Shape 216"/>
          <p:cNvSpPr txBox="1"/>
          <p:nvPr/>
        </p:nvSpPr>
        <p:spPr>
          <a:xfrm>
            <a:off x="3781406" y="1295400"/>
            <a:ext cx="4476785" cy="1024489"/>
          </a:xfrm>
          <a:prstGeom prst="rect">
            <a:avLst/>
          </a:prstGeom>
          <a:noFill/>
          <a:ln>
            <a:noFill/>
          </a:ln>
        </p:spPr>
        <p:txBody>
          <a:bodyPr lIns="91425" tIns="91425" rIns="91425" bIns="91425" anchor="t" anchorCtr="0">
            <a:noAutofit/>
          </a:bodyPr>
          <a:lstStyle/>
          <a:p>
            <a:pPr algn="ctr"/>
            <a:r>
              <a:rPr lang="en" sz="3200" b="1" dirty="0">
                <a:solidFill>
                  <a:srgbClr val="FF00FF"/>
                </a:solidFill>
                <a:latin typeface="Trajan Pro 3" panose="02020502050503020301" pitchFamily="18" charset="0"/>
                <a:ea typeface="Calibri"/>
                <a:cs typeface="Calibri"/>
                <a:sym typeface="Calibri"/>
              </a:rPr>
              <a:t>GOOD PARENTING </a:t>
            </a:r>
            <a:endParaRPr lang="en" sz="3200" b="1" dirty="0" smtClean="0">
              <a:solidFill>
                <a:srgbClr val="FF00FF"/>
              </a:solidFill>
              <a:latin typeface="Trajan Pro 3" panose="02020502050503020301" pitchFamily="18" charset="0"/>
              <a:ea typeface="Calibri"/>
              <a:cs typeface="Calibri"/>
              <a:sym typeface="Calibri"/>
            </a:endParaRPr>
          </a:p>
          <a:p>
            <a:pPr algn="ctr"/>
            <a:r>
              <a:rPr lang="en" sz="3200" b="1" dirty="0" smtClean="0">
                <a:solidFill>
                  <a:srgbClr val="FF00FF"/>
                </a:solidFill>
                <a:latin typeface="Trajan Pro 3" panose="02020502050503020301" pitchFamily="18" charset="0"/>
                <a:ea typeface="Calibri"/>
                <a:cs typeface="Calibri"/>
                <a:sym typeface="Calibri"/>
              </a:rPr>
              <a:t>in </a:t>
            </a:r>
            <a:r>
              <a:rPr lang="en" sz="3200" b="1" dirty="0">
                <a:solidFill>
                  <a:srgbClr val="FF00FF"/>
                </a:solidFill>
                <a:latin typeface="Trajan Pro 3" panose="02020502050503020301" pitchFamily="18" charset="0"/>
                <a:ea typeface="Calibri"/>
                <a:cs typeface="Calibri"/>
                <a:sym typeface="Calibri"/>
              </a:rPr>
              <a:t>Ikhwanus Safa</a:t>
            </a:r>
          </a:p>
        </p:txBody>
      </p:sp>
      <p:pic>
        <p:nvPicPr>
          <p:cNvPr id="8" name="Picture 7">
            <a:extLst>
              <a:ext uri="{FF2B5EF4-FFF2-40B4-BE49-F238E27FC236}">
                <a16:creationId xmlns:a16="http://schemas.microsoft.com/office/drawing/2014/main" id="{D14573A5-EE38-40AA-AD0E-AF67B4F7EF1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1D55FD9C-4FCA-4050-8C4E-2C20C77E11D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561286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1"/>
                                        </p:tgtEl>
                                        <p:attrNameLst>
                                          <p:attrName>style.visibility</p:attrName>
                                        </p:attrNameLst>
                                      </p:cBhvr>
                                      <p:to>
                                        <p:strVal val="visible"/>
                                      </p:to>
                                    </p:set>
                                    <p:animEffect transition="in" filter="fade">
                                      <p:cBhvr>
                                        <p:cTn id="7" dur="1000"/>
                                        <p:tgtEl>
                                          <p:spTgt spid="2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20"/>
        <p:cNvGrpSpPr/>
        <p:nvPr/>
      </p:nvGrpSpPr>
      <p:grpSpPr>
        <a:xfrm>
          <a:off x="0" y="0"/>
          <a:ext cx="0" cy="0"/>
          <a:chOff x="0" y="0"/>
          <a:chExt cx="0" cy="0"/>
        </a:xfrm>
      </p:grpSpPr>
      <p:sp>
        <p:nvSpPr>
          <p:cNvPr id="221" name="Shape 221"/>
          <p:cNvSpPr txBox="1">
            <a:spLocks noGrp="1"/>
          </p:cNvSpPr>
          <p:nvPr>
            <p:ph type="title"/>
          </p:nvPr>
        </p:nvSpPr>
        <p:spPr>
          <a:xfrm>
            <a:off x="1835700" y="18521"/>
            <a:ext cx="8520600" cy="572700"/>
          </a:xfrm>
          <a:prstGeom prst="rect">
            <a:avLst/>
          </a:prstGeom>
        </p:spPr>
        <p:txBody>
          <a:bodyPr vert="horz" lIns="91425" tIns="91425" rIns="91425" bIns="91425" rtlCol="0" anchor="ctr" anchorCtr="0">
            <a:noAutofit/>
          </a:bodyPr>
          <a:lstStyle/>
          <a:p>
            <a:pPr>
              <a:lnSpc>
                <a:spcPct val="150000"/>
              </a:lnSpc>
              <a:buClr>
                <a:schemeClr val="dk1"/>
              </a:buClr>
              <a:buSzPct val="44000"/>
            </a:pPr>
            <a:r>
              <a:rPr lang="en" sz="3200" dirty="0">
                <a:solidFill>
                  <a:srgbClr val="FF0000"/>
                </a:solidFill>
                <a:latin typeface="Trajan Pro 3" panose="02020502050503020301" pitchFamily="18" charset="0"/>
                <a:ea typeface="Comic Sans MS"/>
                <a:cs typeface="Comic Sans MS"/>
                <a:sym typeface="Comic Sans MS"/>
              </a:rPr>
              <a:t>Four centers</a:t>
            </a:r>
            <a:r>
              <a:rPr lang="en" sz="3200" dirty="0">
                <a:latin typeface="Trajan Pro 3" panose="02020502050503020301" pitchFamily="18" charset="0"/>
                <a:ea typeface="Comic Sans MS"/>
                <a:cs typeface="Comic Sans MS"/>
                <a:sym typeface="Comic Sans MS"/>
              </a:rPr>
              <a:t> of Learning/Parenting/Nurturing</a:t>
            </a:r>
          </a:p>
        </p:txBody>
      </p:sp>
      <p:pic>
        <p:nvPicPr>
          <p:cNvPr id="222" name="Shape 222" descr="Moharram-discourses-at-Saifee-Masjid-in-Bhendi-Bazaar2.jpg"/>
          <p:cNvPicPr preferRelativeResize="0"/>
          <p:nvPr/>
        </p:nvPicPr>
        <p:blipFill>
          <a:blip r:embed="rId3">
            <a:alphaModFix/>
          </a:blip>
          <a:stretch>
            <a:fillRect/>
          </a:stretch>
        </p:blipFill>
        <p:spPr>
          <a:xfrm>
            <a:off x="7712776" y="1326964"/>
            <a:ext cx="2498024" cy="1666135"/>
          </a:xfrm>
          <a:prstGeom prst="rect">
            <a:avLst/>
          </a:prstGeom>
          <a:noFill/>
          <a:ln>
            <a:noFill/>
          </a:ln>
        </p:spPr>
      </p:pic>
      <p:sp>
        <p:nvSpPr>
          <p:cNvPr id="224" name="Shape 224"/>
          <p:cNvSpPr txBox="1"/>
          <p:nvPr/>
        </p:nvSpPr>
        <p:spPr>
          <a:xfrm>
            <a:off x="97123" y="2016273"/>
            <a:ext cx="2191500" cy="171600"/>
          </a:xfrm>
          <a:prstGeom prst="rect">
            <a:avLst/>
          </a:prstGeom>
          <a:noFill/>
          <a:ln>
            <a:noFill/>
          </a:ln>
        </p:spPr>
        <p:txBody>
          <a:bodyPr lIns="91425" tIns="91425" rIns="91425" bIns="91425" anchor="t" anchorCtr="0">
            <a:noAutofit/>
          </a:bodyPr>
          <a:lstStyle/>
          <a:p>
            <a:r>
              <a:rPr lang="en" b="1" dirty="0">
                <a:solidFill>
                  <a:srgbClr val="0000FF"/>
                </a:solidFill>
                <a:latin typeface="Trajan Pro 3" panose="02020502050503020301" pitchFamily="18" charset="0"/>
                <a:ea typeface="Calibri"/>
                <a:cs typeface="Calibri"/>
                <a:sym typeface="Calibri"/>
              </a:rPr>
              <a:t>MANZIL/Home</a:t>
            </a:r>
          </a:p>
        </p:txBody>
      </p:sp>
      <p:sp>
        <p:nvSpPr>
          <p:cNvPr id="225" name="Shape 225"/>
          <p:cNvSpPr txBox="1"/>
          <p:nvPr/>
        </p:nvSpPr>
        <p:spPr>
          <a:xfrm>
            <a:off x="10382576" y="1840459"/>
            <a:ext cx="1315925" cy="261614"/>
          </a:xfrm>
          <a:prstGeom prst="rect">
            <a:avLst/>
          </a:prstGeom>
          <a:noFill/>
          <a:ln>
            <a:noFill/>
          </a:ln>
        </p:spPr>
        <p:txBody>
          <a:bodyPr lIns="91425" tIns="91425" rIns="91425" bIns="91425" anchor="t" anchorCtr="0">
            <a:noAutofit/>
          </a:bodyPr>
          <a:lstStyle/>
          <a:p>
            <a:r>
              <a:rPr lang="en" b="1" dirty="0">
                <a:solidFill>
                  <a:srgbClr val="0000FF"/>
                </a:solidFill>
                <a:latin typeface="Trajan Pro 3" panose="02020502050503020301" pitchFamily="18" charset="0"/>
                <a:ea typeface="Calibri"/>
                <a:cs typeface="Calibri"/>
                <a:sym typeface="Calibri"/>
              </a:rPr>
              <a:t>MASJID</a:t>
            </a:r>
          </a:p>
        </p:txBody>
      </p:sp>
      <p:sp>
        <p:nvSpPr>
          <p:cNvPr id="226" name="Shape 226"/>
          <p:cNvSpPr txBox="1"/>
          <p:nvPr/>
        </p:nvSpPr>
        <p:spPr>
          <a:xfrm>
            <a:off x="48065" y="4546964"/>
            <a:ext cx="2418450" cy="471125"/>
          </a:xfrm>
          <a:prstGeom prst="rect">
            <a:avLst/>
          </a:prstGeom>
          <a:noFill/>
          <a:ln>
            <a:noFill/>
          </a:ln>
        </p:spPr>
        <p:txBody>
          <a:bodyPr lIns="91425" tIns="91425" rIns="91425" bIns="91425" anchor="t" anchorCtr="0">
            <a:noAutofit/>
          </a:bodyPr>
          <a:lstStyle/>
          <a:p>
            <a:r>
              <a:rPr lang="en" sz="1600" b="1" dirty="0">
                <a:solidFill>
                  <a:srgbClr val="0000FF"/>
                </a:solidFill>
                <a:latin typeface="Trajan Pro 3" panose="02020502050503020301" pitchFamily="18" charset="0"/>
              </a:rPr>
              <a:t>MUJTAMA/Society</a:t>
            </a:r>
          </a:p>
        </p:txBody>
      </p:sp>
      <p:sp>
        <p:nvSpPr>
          <p:cNvPr id="227" name="Shape 227"/>
          <p:cNvSpPr txBox="1"/>
          <p:nvPr/>
        </p:nvSpPr>
        <p:spPr>
          <a:xfrm>
            <a:off x="10274942" y="4667268"/>
            <a:ext cx="2679488" cy="449475"/>
          </a:xfrm>
          <a:prstGeom prst="rect">
            <a:avLst/>
          </a:prstGeom>
          <a:noFill/>
          <a:ln>
            <a:noFill/>
          </a:ln>
        </p:spPr>
        <p:txBody>
          <a:bodyPr lIns="91425" tIns="91425" rIns="91425" bIns="91425" anchor="t" anchorCtr="0">
            <a:noAutofit/>
          </a:bodyPr>
          <a:lstStyle/>
          <a:p>
            <a:r>
              <a:rPr lang="en" b="1" dirty="0">
                <a:solidFill>
                  <a:srgbClr val="0000FF"/>
                </a:solidFill>
                <a:latin typeface="Trajan Pro 3" panose="02020502050503020301" pitchFamily="18" charset="0"/>
                <a:ea typeface="Calibri"/>
                <a:cs typeface="Calibri"/>
                <a:sym typeface="Calibri"/>
              </a:rPr>
              <a:t>Madrasa/School</a:t>
            </a:r>
          </a:p>
        </p:txBody>
      </p:sp>
      <p:pic>
        <p:nvPicPr>
          <p:cNvPr id="232" name="Shape 232"/>
          <p:cNvPicPr preferRelativeResize="0"/>
          <p:nvPr/>
        </p:nvPicPr>
        <p:blipFill>
          <a:blip r:embed="rId4">
            <a:alphaModFix/>
          </a:blip>
          <a:stretch>
            <a:fillRect/>
          </a:stretch>
        </p:blipFill>
        <p:spPr>
          <a:xfrm>
            <a:off x="2199220" y="1326964"/>
            <a:ext cx="2376849" cy="1782053"/>
          </a:xfrm>
          <a:prstGeom prst="rect">
            <a:avLst/>
          </a:prstGeom>
          <a:noFill/>
          <a:ln>
            <a:noFill/>
          </a:ln>
        </p:spPr>
      </p:pic>
      <p:pic>
        <p:nvPicPr>
          <p:cNvPr id="233" name="Shape 233"/>
          <p:cNvPicPr preferRelativeResize="0"/>
          <p:nvPr/>
        </p:nvPicPr>
        <p:blipFill>
          <a:blip r:embed="rId5">
            <a:alphaModFix/>
          </a:blip>
          <a:stretch>
            <a:fillRect/>
          </a:stretch>
        </p:blipFill>
        <p:spPr>
          <a:xfrm>
            <a:off x="2008557" y="4095350"/>
            <a:ext cx="2420400" cy="1782015"/>
          </a:xfrm>
          <a:prstGeom prst="rect">
            <a:avLst/>
          </a:prstGeom>
          <a:noFill/>
          <a:ln>
            <a:noFill/>
          </a:ln>
        </p:spPr>
      </p:pic>
      <p:pic>
        <p:nvPicPr>
          <p:cNvPr id="234" name="Shape 234"/>
          <p:cNvPicPr preferRelativeResize="0"/>
          <p:nvPr/>
        </p:nvPicPr>
        <p:blipFill>
          <a:blip r:embed="rId6">
            <a:alphaModFix/>
          </a:blip>
          <a:stretch>
            <a:fillRect/>
          </a:stretch>
        </p:blipFill>
        <p:spPr>
          <a:xfrm>
            <a:off x="7712776" y="4095350"/>
            <a:ext cx="2498024" cy="1605724"/>
          </a:xfrm>
          <a:prstGeom prst="rect">
            <a:avLst/>
          </a:prstGeom>
          <a:noFill/>
          <a:ln>
            <a:noFill/>
          </a:ln>
        </p:spPr>
      </p:pic>
      <p:pic>
        <p:nvPicPr>
          <p:cNvPr id="15" name="Picture 14">
            <a:extLst>
              <a:ext uri="{FF2B5EF4-FFF2-40B4-BE49-F238E27FC236}">
                <a16:creationId xmlns:a16="http://schemas.microsoft.com/office/drawing/2014/main" id="{D08B1A35-FA4E-4EF3-A745-DABA10768C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16" name="TextBox 15">
            <a:extLst>
              <a:ext uri="{FF2B5EF4-FFF2-40B4-BE49-F238E27FC236}">
                <a16:creationId xmlns:a16="http://schemas.microsoft.com/office/drawing/2014/main" id="{04F7B2F4-729B-489E-8397-EA4D932D0C56}"/>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8" name="Quad Arrow 7"/>
          <p:cNvSpPr/>
          <p:nvPr/>
        </p:nvSpPr>
        <p:spPr>
          <a:xfrm rot="18900000">
            <a:off x="4306693" y="1680821"/>
            <a:ext cx="3578614" cy="3578614"/>
          </a:xfrm>
          <a:prstGeom prst="quad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GB"/>
          </a:p>
        </p:txBody>
      </p:sp>
    </p:spTree>
    <p:extLst>
      <p:ext uri="{BB962C8B-B14F-4D97-AF65-F5344CB8AC3E}">
        <p14:creationId xmlns:p14="http://schemas.microsoft.com/office/powerpoint/2010/main" val="387443647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Shape 232"/>
          <p:cNvPicPr preferRelativeResize="0"/>
          <p:nvPr/>
        </p:nvPicPr>
        <p:blipFill>
          <a:blip r:embed="rId3">
            <a:alphaModFix/>
          </a:blip>
          <a:stretch>
            <a:fillRect/>
          </a:stretch>
        </p:blipFill>
        <p:spPr>
          <a:xfrm>
            <a:off x="2438399" y="882134"/>
            <a:ext cx="7256075" cy="4724400"/>
          </a:xfrm>
          <a:prstGeom prst="rect">
            <a:avLst/>
          </a:prstGeom>
          <a:noFill/>
          <a:ln>
            <a:noFill/>
          </a:ln>
        </p:spPr>
      </p:pic>
      <p:sp>
        <p:nvSpPr>
          <p:cNvPr id="5" name="TextBox 4"/>
          <p:cNvSpPr txBox="1"/>
          <p:nvPr/>
        </p:nvSpPr>
        <p:spPr>
          <a:xfrm>
            <a:off x="4114800" y="5606535"/>
            <a:ext cx="4343400" cy="830997"/>
          </a:xfrm>
          <a:prstGeom prst="rect">
            <a:avLst/>
          </a:prstGeom>
          <a:noFill/>
        </p:spPr>
        <p:txBody>
          <a:bodyPr wrap="square" rtlCol="0">
            <a:spAutoFit/>
          </a:bodyPr>
          <a:lstStyle/>
          <a:p>
            <a:r>
              <a:rPr lang="en-US" sz="4800" dirty="0">
                <a:latin typeface="Trajan Pro 3" panose="02020502050503020301" pitchFamily="18" charset="0"/>
              </a:rPr>
              <a:t>Your time!</a:t>
            </a:r>
          </a:p>
        </p:txBody>
      </p:sp>
      <p:sp>
        <p:nvSpPr>
          <p:cNvPr id="6" name="TextBox 5"/>
          <p:cNvSpPr txBox="1"/>
          <p:nvPr/>
        </p:nvSpPr>
        <p:spPr>
          <a:xfrm>
            <a:off x="2999654" y="6248400"/>
            <a:ext cx="5458546" cy="707886"/>
          </a:xfrm>
          <a:prstGeom prst="rect">
            <a:avLst/>
          </a:prstGeom>
          <a:noFill/>
        </p:spPr>
        <p:txBody>
          <a:bodyPr wrap="none" rtlCol="0">
            <a:spAutoFit/>
          </a:bodyPr>
          <a:lstStyle/>
          <a:p>
            <a:pPr algn="l" rtl="1"/>
            <a:r>
              <a:rPr lang="ar-EG" sz="4000" dirty="0">
                <a:latin typeface="Kanz-al-Marjaan" panose="03020500000000000000" pitchFamily="66" charset="-78"/>
                <a:ea typeface="Kanz-al-Marjaan" panose="03020500000000000000" pitchFamily="66" charset="-78"/>
                <a:cs typeface="Kanz-al-Marjaan" panose="03020500000000000000" pitchFamily="66" charset="-78"/>
              </a:rPr>
              <a:t>ككهنو وقت </a:t>
            </a:r>
            <a:r>
              <a:rPr lang="en-US" sz="4000" dirty="0">
                <a:latin typeface="Kanz-al-Marjaan" panose="03020500000000000000" pitchFamily="66" charset="-78"/>
                <a:ea typeface="Kanz-al-Marjaan" panose="03020500000000000000" pitchFamily="66" charset="-78"/>
                <a:cs typeface="Kanz-al-Marjaan" panose="03020500000000000000" pitchFamily="66" charset="-78"/>
              </a:rPr>
              <a:t>spend </a:t>
            </a:r>
            <a:r>
              <a:rPr lang="ar-EG" sz="4000" dirty="0">
                <a:latin typeface="Kanz-al-Marjaan" panose="03020500000000000000" pitchFamily="66" charset="-78"/>
                <a:ea typeface="Kanz-al-Marjaan" panose="03020500000000000000" pitchFamily="66" charset="-78"/>
                <a:cs typeface="Kanz-al-Marjaan" panose="03020500000000000000" pitchFamily="66" charset="-78"/>
              </a:rPr>
              <a:t>  كرسس ؛ ـ ككهر ما ـ </a:t>
            </a:r>
            <a:endParaRPr lang="en-US" sz="4000" dirty="0">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7" name="TextBox 6"/>
          <p:cNvSpPr txBox="1"/>
          <p:nvPr/>
        </p:nvSpPr>
        <p:spPr>
          <a:xfrm>
            <a:off x="4204387" y="235803"/>
            <a:ext cx="3724096" cy="369332"/>
          </a:xfrm>
          <a:prstGeom prst="rect">
            <a:avLst/>
          </a:prstGeom>
          <a:noFill/>
        </p:spPr>
        <p:txBody>
          <a:bodyPr wrap="none" rtlCol="0">
            <a:spAutoFit/>
          </a:bodyPr>
          <a:lstStyle/>
          <a:p>
            <a:r>
              <a:rPr lang="en-US" dirty="0"/>
              <a:t>Primary Centre of Learning at this age</a:t>
            </a:r>
          </a:p>
        </p:txBody>
      </p:sp>
      <p:sp>
        <p:nvSpPr>
          <p:cNvPr id="8" name="TextBox 7"/>
          <p:cNvSpPr txBox="1"/>
          <p:nvPr/>
        </p:nvSpPr>
        <p:spPr>
          <a:xfrm>
            <a:off x="5603007" y="512802"/>
            <a:ext cx="926857" cy="369332"/>
          </a:xfrm>
          <a:prstGeom prst="rect">
            <a:avLst/>
          </a:prstGeom>
          <a:noFill/>
        </p:spPr>
        <p:txBody>
          <a:bodyPr wrap="none" rtlCol="0">
            <a:spAutoFit/>
          </a:bodyPr>
          <a:lstStyle/>
          <a:p>
            <a:r>
              <a:rPr lang="en-US" dirty="0"/>
              <a:t>MANZIL</a:t>
            </a:r>
          </a:p>
        </p:txBody>
      </p:sp>
      <p:pic>
        <p:nvPicPr>
          <p:cNvPr id="9" name="Picture 8">
            <a:extLst>
              <a:ext uri="{FF2B5EF4-FFF2-40B4-BE49-F238E27FC236}">
                <a16:creationId xmlns:a16="http://schemas.microsoft.com/office/drawing/2014/main" id="{0262592E-745B-4FCA-8EDC-C509CE16149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10" name="TextBox 9">
            <a:extLst>
              <a:ext uri="{FF2B5EF4-FFF2-40B4-BE49-F238E27FC236}">
                <a16:creationId xmlns:a16="http://schemas.microsoft.com/office/drawing/2014/main" id="{4F056E04-4F73-49E6-83AD-CAB139FFE61C}"/>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47896407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52420" y="152401"/>
            <a:ext cx="9182100" cy="5592763"/>
          </a:xfrm>
        </p:spPr>
        <p:txBody>
          <a:bodyPr>
            <a:normAutofit/>
          </a:bodyPr>
          <a:lstStyle/>
          <a:p>
            <a:pPr marL="0" indent="0" algn="ctr">
              <a:buNone/>
            </a:pPr>
            <a:r>
              <a:rPr lang="en-US" sz="3600" b="1" dirty="0">
                <a:solidFill>
                  <a:schemeClr val="accent6">
                    <a:lumMod val="50000"/>
                  </a:schemeClr>
                </a:solidFill>
                <a:latin typeface="Trajan Pro 3" panose="02020502050503020301" pitchFamily="18" charset="0"/>
              </a:rPr>
              <a:t>How to Communicate/interact</a:t>
            </a:r>
          </a:p>
          <a:p>
            <a:pPr marL="0" indent="0" algn="ctr">
              <a:buNone/>
            </a:pPr>
            <a:r>
              <a:rPr lang="en-US" sz="3600" dirty="0">
                <a:latin typeface="Trajan Pro 3" panose="02020502050503020301" pitchFamily="18" charset="0"/>
              </a:rPr>
              <a:t> to convey your idea to Your Child?</a:t>
            </a:r>
          </a:p>
          <a:p>
            <a:pPr marL="0" indent="0" algn="ctr">
              <a:buNone/>
            </a:pPr>
            <a:r>
              <a:rPr lang="en-US" sz="6000" dirty="0">
                <a:latin typeface="Trajan Pro 3" panose="02020502050503020301" pitchFamily="18" charset="0"/>
              </a:rPr>
              <a:t>Here are 10 Techniques for You</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52920" y="3913015"/>
            <a:ext cx="5181600" cy="2910349"/>
          </a:xfrm>
          <a:prstGeom prst="rect">
            <a:avLst/>
          </a:prstGeom>
        </p:spPr>
      </p:pic>
      <p:sp>
        <p:nvSpPr>
          <p:cNvPr id="2" name="TextBox 1"/>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5" name="TextBox 4"/>
          <p:cNvSpPr txBox="1"/>
          <p:nvPr/>
        </p:nvSpPr>
        <p:spPr>
          <a:xfrm rot="16200000">
            <a:off x="-809478" y="2659061"/>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6" name="Picture 5">
            <a:extLst>
              <a:ext uri="{FF2B5EF4-FFF2-40B4-BE49-F238E27FC236}">
                <a16:creationId xmlns:a16="http://schemas.microsoft.com/office/drawing/2014/main" id="{0C51AF6F-4030-4866-ACA6-962827DE2E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B6159B85-6F7B-42BF-8ECB-D6599DE8ABDA}"/>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423808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1000"/>
                                        <p:tgtEl>
                                          <p:spTgt spid="3">
                                            <p:txEl>
                                              <p:pRg st="0" end="0"/>
                                            </p:txEl>
                                          </p:spTgt>
                                        </p:tgtEl>
                                      </p:cBhvr>
                                    </p:animEffect>
                                    <p:anim calcmode="lin" valueType="num">
                                      <p:cBhvr>
                                        <p:cTn id="14"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5"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fade">
                                      <p:cBhvr>
                                        <p:cTn id="20" dur="1000"/>
                                        <p:tgtEl>
                                          <p:spTgt spid="3">
                                            <p:txEl>
                                              <p:pRg st="1" end="1"/>
                                            </p:txEl>
                                          </p:spTgt>
                                        </p:tgtEl>
                                      </p:cBhvr>
                                    </p:animEffect>
                                    <p:anim calcmode="lin" valueType="num">
                                      <p:cBhvr>
                                        <p:cTn id="21"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2"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barn(inVertical)">
                                      <p:cBhvr>
                                        <p:cTn id="2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ttps://s-media-cache-ak0.pinimg.com/736x/62/a5/7f/62a57fbf323d324d3305f8fd3f223ce6.jpg"/>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7600" b="77800" l="0" r="97521"/>
                    </a14:imgEffect>
                    <a14:imgEffect>
                      <a14:colorTemperature colorTemp="8800"/>
                    </a14:imgEffect>
                  </a14:imgLayer>
                </a14:imgProps>
              </a:ext>
              <a:ext uri="{28A0092B-C50C-407E-A947-70E740481C1C}">
                <a14:useLocalDpi xmlns:a14="http://schemas.microsoft.com/office/drawing/2010/main" val="0"/>
              </a:ext>
            </a:extLst>
          </a:blip>
          <a:srcRect t="18207" b="26179"/>
          <a:stretch/>
        </p:blipFill>
        <p:spPr bwMode="auto">
          <a:xfrm>
            <a:off x="0" y="6927"/>
            <a:ext cx="2774950" cy="212569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1558636" y="2895600"/>
            <a:ext cx="9296400" cy="1143000"/>
          </a:xfrm>
        </p:spPr>
        <p:txBody>
          <a:bodyPr>
            <a:noAutofit/>
          </a:bodyPr>
          <a:lstStyle/>
          <a:p>
            <a:pPr rtl="1"/>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النصيحة</a:t>
            </a:r>
            <a:b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b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
            </a:r>
            <a:b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b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عــــــــــــــــــــلم</a:t>
            </a:r>
            <a:r>
              <a:rPr lang="ar-SA" sz="4800" dirty="0">
                <a:latin typeface="AL-KANZ" panose="02000000000000000000" pitchFamily="2" charset="-78"/>
                <a:cs typeface="AL-KANZ" panose="02000000000000000000" pitchFamily="2" charset="-78"/>
              </a:rPr>
              <a:t> نا موتي جرٌو 	ثثرٌهــــــــــــوا ني </a:t>
            </a: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هضض</a:t>
            </a:r>
            <a:r>
              <a:rPr lang="ar-SA" sz="4800" dirty="0">
                <a:latin typeface="AL-KANZ" panose="02000000000000000000" pitchFamily="2" charset="-78"/>
                <a:cs typeface="AL-KANZ" panose="02000000000000000000" pitchFamily="2" charset="-78"/>
              </a:rPr>
              <a:t> نه كرو </a:t>
            </a:r>
            <a:br>
              <a:rPr lang="ar-SA" sz="4800" dirty="0">
                <a:latin typeface="AL-KANZ" panose="02000000000000000000" pitchFamily="2" charset="-78"/>
                <a:cs typeface="AL-KANZ" panose="02000000000000000000" pitchFamily="2" charset="-78"/>
              </a:rPr>
            </a:br>
            <a:r>
              <a:rPr lang="ar-SA" sz="4800" dirty="0">
                <a:latin typeface="AL-KANZ" panose="02000000000000000000" pitchFamily="2" charset="-78"/>
                <a:cs typeface="AL-KANZ" panose="02000000000000000000" pitchFamily="2" charset="-78"/>
              </a:rPr>
              <a:t>اثثنـــــــــــــــــــــــا ملا سي درو	كيكا بهائي </a:t>
            </a: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جلدي ثثرٌهو</a:t>
            </a:r>
            <a:b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br>
            <a:r>
              <a:rPr lang="ar-SA" sz="4800" dirty="0">
                <a:latin typeface="AL-KANZ" panose="02000000000000000000" pitchFamily="2" charset="-78"/>
                <a:cs typeface="AL-KANZ" panose="02000000000000000000" pitchFamily="2" charset="-78"/>
              </a:rPr>
              <a:t/>
            </a:r>
            <a:br>
              <a:rPr lang="ar-SA" sz="4800" dirty="0">
                <a:latin typeface="AL-KANZ" panose="02000000000000000000" pitchFamily="2" charset="-78"/>
                <a:cs typeface="AL-KANZ" panose="02000000000000000000" pitchFamily="2" charset="-78"/>
              </a:rPr>
            </a:br>
            <a:r>
              <a:rPr lang="ar-SA" sz="4800" dirty="0">
                <a:latin typeface="AL-KANZ" panose="02000000000000000000" pitchFamily="2" charset="-78"/>
                <a:cs typeface="AL-KANZ" panose="02000000000000000000" pitchFamily="2" charset="-78"/>
              </a:rPr>
              <a:t>ادنى تهئي رهجو </a:t>
            </a: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غـــــــلام</a:t>
            </a:r>
            <a:r>
              <a:rPr lang="ar-SA" sz="4800" dirty="0">
                <a:latin typeface="AL-KANZ" panose="02000000000000000000" pitchFamily="2" charset="-78"/>
                <a:cs typeface="AL-KANZ" panose="02000000000000000000" pitchFamily="2" charset="-78"/>
              </a:rPr>
              <a:t> 	شــــــــــــــــــكر نا كظظجو </a:t>
            </a: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كلام </a:t>
            </a:r>
            <a:b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b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سجده</a:t>
            </a:r>
            <a:r>
              <a:rPr lang="ar-SA" sz="4800" dirty="0">
                <a:latin typeface="AL-KANZ" panose="02000000000000000000" pitchFamily="2" charset="-78"/>
                <a:cs typeface="AL-KANZ" panose="02000000000000000000" pitchFamily="2" charset="-78"/>
              </a:rPr>
              <a:t> دئي كرجو</a:t>
            </a: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 سلام </a:t>
            </a:r>
            <a:r>
              <a:rPr lang="ar-SA" sz="4800" dirty="0">
                <a:latin typeface="AL-KANZ" panose="02000000000000000000" pitchFamily="2" charset="-78"/>
                <a:cs typeface="AL-KANZ" panose="02000000000000000000" pitchFamily="2" charset="-78"/>
              </a:rPr>
              <a:t>	كيكا بهائي </a:t>
            </a:r>
            <a:r>
              <a:rPr lang="ar-SA" sz="4800" b="1" dirty="0">
                <a:ln w="18000">
                  <a:solidFill>
                    <a:schemeClr val="accent2">
                      <a:satMod val="140000"/>
                    </a:schemeClr>
                  </a:solidFill>
                  <a:prstDash val="solid"/>
                  <a:miter lim="800000"/>
                </a:ln>
                <a:effectLst>
                  <a:outerShdw blurRad="25500" dist="23000" dir="7020000" algn="tl">
                    <a:srgbClr val="000000">
                      <a:alpha val="50000"/>
                    </a:srgbClr>
                  </a:outerShdw>
                </a:effectLst>
                <a:latin typeface="AL-KANZ" panose="02000000000000000000" pitchFamily="2" charset="-78"/>
                <a:cs typeface="AL-KANZ" panose="02000000000000000000" pitchFamily="2" charset="-78"/>
              </a:rPr>
              <a:t>جلدي ثثرٌهو</a:t>
            </a:r>
            <a:endParaRPr lang="en-US" sz="4800" dirty="0">
              <a:latin typeface="AL-KANZ" panose="02000000000000000000" pitchFamily="2" charset="-78"/>
              <a:cs typeface="AL-KANZ" panose="02000000000000000000" pitchFamily="2" charset="-78"/>
            </a:endParaRPr>
          </a:p>
        </p:txBody>
      </p:sp>
      <p:pic>
        <p:nvPicPr>
          <p:cNvPr id="6" name="Picture 4" descr="https://s-media-cache-ak0.pinimg.com/736x/62/a5/7f/62a57fbf323d324d3305f8fd3f223ce6.jpg"/>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10800" b="83000" l="0" r="100000"/>
                    </a14:imgEffect>
                    <a14:imgEffect>
                      <a14:colorTemperature colorTemp="8800"/>
                    </a14:imgEffect>
                  </a14:imgLayer>
                </a14:imgProps>
              </a:ext>
              <a:ext uri="{28A0092B-C50C-407E-A947-70E740481C1C}">
                <a14:useLocalDpi xmlns:a14="http://schemas.microsoft.com/office/drawing/2010/main" val="0"/>
              </a:ext>
            </a:extLst>
          </a:blip>
          <a:srcRect t="18207" b="26179"/>
          <a:stretch/>
        </p:blipFill>
        <p:spPr bwMode="auto">
          <a:xfrm>
            <a:off x="9410123" y="0"/>
            <a:ext cx="2774950" cy="212569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8595738-7882-4357-9F94-C0829D151FA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E98E31F2-3AD9-45F9-923A-C5F6FDF0DC13}"/>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925459899"/>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116" y="57654"/>
            <a:ext cx="5110561" cy="6800346"/>
          </a:xfrm>
          <a:prstGeom prst="rect">
            <a:avLst/>
          </a:prstGeom>
        </p:spPr>
      </p:pic>
      <p:sp>
        <p:nvSpPr>
          <p:cNvPr id="6" name="TextBox 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7" name="TextBox 6"/>
          <p:cNvSpPr txBox="1"/>
          <p:nvPr/>
        </p:nvSpPr>
        <p:spPr>
          <a:xfrm rot="16200000">
            <a:off x="-805435"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1790" r="39985" b="30866"/>
          <a:stretch/>
        </p:blipFill>
        <p:spPr>
          <a:xfrm>
            <a:off x="6981878" y="642429"/>
            <a:ext cx="2101463" cy="3429000"/>
          </a:xfrm>
          <a:prstGeom prst="ellipse">
            <a:avLst/>
          </a:prstGeom>
          <a:ln>
            <a:noFill/>
          </a:ln>
          <a:effectLst>
            <a:softEdge rad="112500"/>
          </a:effectLst>
        </p:spPr>
      </p:pic>
      <p:pic>
        <p:nvPicPr>
          <p:cNvPr id="8" name="Picture 7">
            <a:extLst>
              <a:ext uri="{FF2B5EF4-FFF2-40B4-BE49-F238E27FC236}">
                <a16:creationId xmlns:a16="http://schemas.microsoft.com/office/drawing/2014/main" id="{D264D87E-8F31-4256-AD39-39159B983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82E10CF0-2D9E-4CCF-BC9C-92E03DAE589E}"/>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7224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3116" y="57654"/>
            <a:ext cx="5110561" cy="6800346"/>
          </a:xfrm>
          <a:prstGeom prst="rect">
            <a:avLst/>
          </a:prstGeom>
        </p:spPr>
      </p:pic>
      <p:sp>
        <p:nvSpPr>
          <p:cNvPr id="5" name="TextBox 4"/>
          <p:cNvSpPr txBox="1"/>
          <p:nvPr/>
        </p:nvSpPr>
        <p:spPr>
          <a:xfrm>
            <a:off x="1987284" y="1066801"/>
            <a:ext cx="4032516" cy="2554545"/>
          </a:xfrm>
          <a:prstGeom prst="rect">
            <a:avLst/>
          </a:prstGeom>
          <a:noFill/>
        </p:spPr>
        <p:txBody>
          <a:bodyPr wrap="square" rtlCol="0">
            <a:spAutoFit/>
          </a:bodyPr>
          <a:lstStyle/>
          <a:p>
            <a:r>
              <a:rPr lang="en-US" sz="8000" dirty="0">
                <a:latin typeface="Trajan Pro 3" panose="02020502050503020301" pitchFamily="18" charset="0"/>
              </a:rPr>
              <a:t>1) Role</a:t>
            </a:r>
          </a:p>
          <a:p>
            <a:r>
              <a:rPr lang="en-US" sz="8000" dirty="0">
                <a:latin typeface="Trajan Pro 3" panose="02020502050503020301" pitchFamily="18" charset="0"/>
              </a:rPr>
              <a:t>Model</a:t>
            </a:r>
          </a:p>
        </p:txBody>
      </p:sp>
      <p:sp>
        <p:nvSpPr>
          <p:cNvPr id="6" name="TextBox 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7" name="TextBox 6"/>
          <p:cNvSpPr txBox="1"/>
          <p:nvPr/>
        </p:nvSpPr>
        <p:spPr>
          <a:xfrm rot="16200000">
            <a:off x="-805435"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2" name="Picture 1"/>
          <p:cNvPicPr>
            <a:picLocks noChangeAspect="1"/>
          </p:cNvPicPr>
          <p:nvPr/>
        </p:nvPicPr>
        <p:blipFill rotWithShape="1">
          <a:blip r:embed="rId4">
            <a:extLst>
              <a:ext uri="{BEBA8EAE-BF5A-486C-A8C5-ECC9F3942E4B}">
                <a14:imgProps xmlns:a14="http://schemas.microsoft.com/office/drawing/2010/main">
                  <a14:imgLayer r:embed="rId5">
                    <a14:imgEffect>
                      <a14:saturation sat="33000"/>
                    </a14:imgEffect>
                  </a14:imgLayer>
                </a14:imgProps>
              </a:ext>
              <a:ext uri="{28A0092B-C50C-407E-A947-70E740481C1C}">
                <a14:useLocalDpi xmlns:a14="http://schemas.microsoft.com/office/drawing/2010/main" val="0"/>
              </a:ext>
            </a:extLst>
          </a:blip>
          <a:srcRect l="31790" r="39985" b="30866"/>
          <a:stretch/>
        </p:blipFill>
        <p:spPr>
          <a:xfrm>
            <a:off x="6981878" y="642429"/>
            <a:ext cx="2101463" cy="3429000"/>
          </a:xfrm>
          <a:prstGeom prst="ellipse">
            <a:avLst/>
          </a:prstGeom>
          <a:ln>
            <a:noFill/>
          </a:ln>
          <a:effectLst>
            <a:softEdge rad="112500"/>
          </a:effectLst>
        </p:spPr>
      </p:pic>
      <p:pic>
        <p:nvPicPr>
          <p:cNvPr id="8" name="Picture 7">
            <a:extLst>
              <a:ext uri="{FF2B5EF4-FFF2-40B4-BE49-F238E27FC236}">
                <a16:creationId xmlns:a16="http://schemas.microsoft.com/office/drawing/2014/main" id="{D264D87E-8F31-4256-AD39-39159B9831F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82E10CF0-2D9E-4CCF-BC9C-92E03DAE589E}"/>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513815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1222400"/>
            <a:ext cx="8643045" cy="5185827"/>
          </a:xfrm>
          <a:prstGeom prst="rect">
            <a:avLst/>
          </a:prstGeom>
        </p:spPr>
      </p:pic>
      <p:sp>
        <p:nvSpPr>
          <p:cNvPr id="6" name="TextBox 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7" name="TextBox 6"/>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5BCF67DD-3B0E-4AB3-A4EB-B4104B944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C5054400-F5A1-4347-9CE8-6C960E17FB3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25044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8801" y="1222400"/>
            <a:ext cx="8643045" cy="5185827"/>
          </a:xfrm>
          <a:prstGeom prst="rect">
            <a:avLst/>
          </a:prstGeom>
        </p:spPr>
      </p:pic>
      <p:sp>
        <p:nvSpPr>
          <p:cNvPr id="5" name="TextBox 4"/>
          <p:cNvSpPr txBox="1"/>
          <p:nvPr/>
        </p:nvSpPr>
        <p:spPr>
          <a:xfrm>
            <a:off x="2443857" y="3025051"/>
            <a:ext cx="7824130" cy="2031325"/>
          </a:xfrm>
          <a:prstGeom prst="rect">
            <a:avLst/>
          </a:prstGeom>
          <a:noFill/>
        </p:spPr>
        <p:txBody>
          <a:bodyPr wrap="none" rtlCol="0">
            <a:spAutoFit/>
          </a:bodyPr>
          <a:lstStyle/>
          <a:p>
            <a:pPr algn="ctr"/>
            <a:r>
              <a:rPr lang="en-US" sz="6600" b="1" dirty="0">
                <a:solidFill>
                  <a:schemeClr val="bg1"/>
                </a:solidFill>
                <a:latin typeface="Trajan Pro 3" panose="02020502050503020301" pitchFamily="18" charset="0"/>
              </a:rPr>
              <a:t>2) Appropriate </a:t>
            </a:r>
          </a:p>
          <a:p>
            <a:pPr algn="ctr"/>
            <a:r>
              <a:rPr lang="en-US" sz="6000" b="1" dirty="0">
                <a:solidFill>
                  <a:schemeClr val="bg1"/>
                </a:solidFill>
                <a:latin typeface="Trajan Pro 3" panose="02020502050503020301" pitchFamily="18" charset="0"/>
              </a:rPr>
              <a:t>Place and Time</a:t>
            </a:r>
          </a:p>
        </p:txBody>
      </p:sp>
      <p:sp>
        <p:nvSpPr>
          <p:cNvPr id="3" name="TextBox 2"/>
          <p:cNvSpPr txBox="1"/>
          <p:nvPr/>
        </p:nvSpPr>
        <p:spPr>
          <a:xfrm>
            <a:off x="1858591" y="404427"/>
            <a:ext cx="8613255" cy="1015663"/>
          </a:xfrm>
          <a:prstGeom prst="rect">
            <a:avLst/>
          </a:prstGeom>
          <a:noFill/>
        </p:spPr>
        <p:txBody>
          <a:bodyPr wrap="none" rtlCol="0">
            <a:spAutoFit/>
          </a:bodyPr>
          <a:lstStyle/>
          <a:p>
            <a:r>
              <a:rPr lang="ar-EG" sz="6000" dirty="0">
                <a:latin typeface="Kanz-al-Marjaan" panose="03020500000000000000" pitchFamily="66" charset="-78"/>
                <a:ea typeface="Kanz-al-Marjaan" panose="03020500000000000000" pitchFamily="66" charset="-78"/>
                <a:cs typeface="Kanz-al-Marjaan" panose="03020500000000000000" pitchFamily="66" charset="-78"/>
              </a:rPr>
              <a:t>صحيح وقت انسس صحيح جككه ما وات كروو</a:t>
            </a:r>
            <a:endParaRPr lang="en-US" sz="6000" dirty="0">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6" name="TextBox 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7" name="TextBox 6"/>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5BCF67DD-3B0E-4AB3-A4EB-B4104B944C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C5054400-F5A1-4347-9CE8-6C960E17FB3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9284603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down)">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circle(in)">
                                      <p:cBhvr>
                                        <p:cTn id="18"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72874" y1="61395" x2="81149" y2="89966"/>
                        <a14:foregroundMark x1="62989" y1="76190" x2="77011" y2="93367"/>
                        <a14:foregroundMark x1="66667" y1="96429" x2="90115" y2="87755"/>
                        <a14:foregroundMark x1="91494" y1="70578" x2="90575" y2="90986"/>
                        <a14:foregroundMark x1="49885" y1="71088" x2="63218" y2="83673"/>
                        <a14:foregroundMark x1="59080" y1="97449" x2="92184" y2="93878"/>
                        <a14:foregroundMark x1="59080" y1="14456" x2="69425" y2="32143"/>
                        <a14:foregroundMark x1="59770" y1="21939" x2="68506" y2="38776"/>
                        <a14:foregroundMark x1="79770" y1="70918" x2="85747" y2="84184"/>
                      </a14:backgroundRemoval>
                    </a14:imgEffect>
                  </a14:imgLayer>
                </a14:imgProps>
              </a:ext>
              <a:ext uri="{28A0092B-C50C-407E-A947-70E740481C1C}">
                <a14:useLocalDpi xmlns:a14="http://schemas.microsoft.com/office/drawing/2010/main" val="0"/>
              </a:ext>
            </a:extLst>
          </a:blip>
          <a:stretch>
            <a:fillRect/>
          </a:stretch>
        </p:blipFill>
        <p:spPr>
          <a:xfrm>
            <a:off x="5257800" y="457201"/>
            <a:ext cx="4572000" cy="6180083"/>
          </a:xfrm>
          <a:prstGeom prst="rect">
            <a:avLst/>
          </a:prstGeom>
        </p:spPr>
      </p:pic>
      <p:sp>
        <p:nvSpPr>
          <p:cNvPr id="6" name="TextBox 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7" name="TextBox 6"/>
          <p:cNvSpPr txBox="1"/>
          <p:nvPr/>
        </p:nvSpPr>
        <p:spPr>
          <a:xfrm rot="16200000">
            <a:off x="-809478" y="2699765"/>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77689D56-4FB5-485F-B671-E5B7EB15FF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58333C81-2F2F-4E60-B625-EAB898C9CB31}"/>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967465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1752601" y="3810001"/>
            <a:ext cx="4802853" cy="1146211"/>
          </a:xfrm>
          <a:prstGeom prst="rect">
            <a:avLst/>
          </a:prstGeom>
        </p:spPr>
        <p:txBody>
          <a:bodyPr wrap="none">
            <a:spAutoFit/>
          </a:bodyPr>
          <a:lstStyle/>
          <a:p>
            <a:pPr lvl="0">
              <a:lnSpc>
                <a:spcPct val="107000"/>
              </a:lnSpc>
            </a:pPr>
            <a:r>
              <a:rPr lang="en-US" sz="3200" dirty="0">
                <a:solidFill>
                  <a:srgbClr val="000000"/>
                </a:solidFill>
                <a:latin typeface="Trajan Pro 3" panose="02020502050503020301" pitchFamily="18" charset="0"/>
                <a:ea typeface="Calibri" panose="020F0502020204030204" pitchFamily="34" charset="0"/>
              </a:rPr>
              <a:t>3) Respond towards</a:t>
            </a:r>
          </a:p>
          <a:p>
            <a:pPr lvl="0">
              <a:lnSpc>
                <a:spcPct val="107000"/>
              </a:lnSpc>
            </a:pPr>
            <a:r>
              <a:rPr lang="en-US" sz="3200" dirty="0">
                <a:solidFill>
                  <a:srgbClr val="000000"/>
                </a:solidFill>
                <a:latin typeface="Trajan Pro 3" panose="02020502050503020301" pitchFamily="18" charset="0"/>
                <a:ea typeface="Calibri" panose="020F0502020204030204" pitchFamily="34" charset="0"/>
              </a:rPr>
              <a:t>Children’s due</a:t>
            </a:r>
            <a:endParaRPr lang="en-US" sz="1400" dirty="0">
              <a:solidFill>
                <a:srgbClr val="000000"/>
              </a:solidFill>
              <a:latin typeface="Trajan Pro 3" panose="02020502050503020301" pitchFamily="18" charset="0"/>
              <a:ea typeface="Calibri" panose="020F0502020204030204" pitchFamily="34" charset="0"/>
            </a:endParaRPr>
          </a:p>
        </p:txBody>
      </p:sp>
      <p:sp>
        <p:nvSpPr>
          <p:cNvPr id="6" name="TextBox 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7" name="TextBox 6"/>
          <p:cNvSpPr txBox="1"/>
          <p:nvPr/>
        </p:nvSpPr>
        <p:spPr>
          <a:xfrm rot="16200000">
            <a:off x="-809478" y="2699765"/>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77689D56-4FB5-485F-B671-E5B7EB15FF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58333C81-2F2F-4E60-B625-EAB898C9CB31}"/>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2874" y1="61395" x2="81149" y2="89966"/>
                        <a14:foregroundMark x1="62989" y1="76190" x2="77011" y2="93367"/>
                        <a14:foregroundMark x1="66667" y1="96429" x2="90115" y2="87755"/>
                        <a14:foregroundMark x1="91494" y1="70578" x2="90575" y2="90986"/>
                        <a14:foregroundMark x1="49885" y1="71088" x2="63218" y2="83673"/>
                        <a14:foregroundMark x1="59080" y1="97449" x2="92184" y2="93878"/>
                        <a14:foregroundMark x1="59080" y1="14456" x2="69425" y2="32143"/>
                        <a14:foregroundMark x1="59770" y1="21939" x2="68506" y2="38776"/>
                        <a14:foregroundMark x1="79770" y1="70918" x2="85747" y2="84184"/>
                      </a14:backgroundRemoval>
                    </a14:imgEffect>
                  </a14:imgLayer>
                </a14:imgProps>
              </a:ext>
              <a:ext uri="{28A0092B-C50C-407E-A947-70E740481C1C}">
                <a14:useLocalDpi xmlns:a14="http://schemas.microsoft.com/office/drawing/2010/main" val="0"/>
              </a:ext>
            </a:extLst>
          </a:blip>
          <a:stretch>
            <a:fillRect/>
          </a:stretch>
        </p:blipFill>
        <p:spPr>
          <a:xfrm>
            <a:off x="5257800" y="457201"/>
            <a:ext cx="4572000" cy="6180083"/>
          </a:xfrm>
          <a:prstGeom prst="rect">
            <a:avLst/>
          </a:prstGeom>
        </p:spPr>
      </p:pic>
    </p:spTree>
    <p:extLst>
      <p:ext uri="{BB962C8B-B14F-4D97-AF65-F5344CB8AC3E}">
        <p14:creationId xmlns:p14="http://schemas.microsoft.com/office/powerpoint/2010/main" val="3609538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down)">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57400" y="304800"/>
            <a:ext cx="1905000" cy="1905000"/>
          </a:xfrm>
          <a:prstGeom prst="rect">
            <a:avLst/>
          </a:prstGeom>
        </p:spPr>
      </p:pic>
      <p:sp>
        <p:nvSpPr>
          <p:cNvPr id="8" name="TextBox 7"/>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pic>
        <p:nvPicPr>
          <p:cNvPr id="10" name="Picture 9"/>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foregroundMark x1="7353" y1="47297" x2="92059" y2="48649"/>
                        <a14:foregroundMark x1="7647" y1="41216" x2="94412" y2="37162"/>
                        <a14:foregroundMark x1="5294" y1="61486" x2="83824" y2="54054"/>
                        <a14:foregroundMark x1="13824" y1="61486" x2="5588" y2="33108"/>
                        <a14:foregroundMark x1="14706" y1="64189" x2="9118" y2="27703"/>
                        <a14:foregroundMark x1="5882" y1="63514" x2="13529" y2="41216"/>
                        <a14:foregroundMark x1="9412" y1="58784" x2="25588" y2="52027"/>
                        <a14:foregroundMark x1="66176" y1="50000" x2="65588" y2="31081"/>
                        <a14:foregroundMark x1="76765" y1="52027" x2="81471" y2="37162"/>
                        <a14:foregroundMark x1="41765" y1="53378" x2="48529" y2="33784"/>
                        <a14:foregroundMark x1="16176" y1="43919" x2="15294" y2="30405"/>
                        <a14:foregroundMark x1="92353" y1="58784" x2="95294" y2="33784"/>
                      </a14:backgroundRemoval>
                    </a14:imgEffect>
                  </a14:imgLayer>
                </a14:imgProps>
              </a:ext>
              <a:ext uri="{28A0092B-C50C-407E-A947-70E740481C1C}">
                <a14:useLocalDpi xmlns:a14="http://schemas.microsoft.com/office/drawing/2010/main" val="0"/>
              </a:ext>
            </a:extLst>
          </a:blip>
          <a:stretch>
            <a:fillRect/>
          </a:stretch>
        </p:blipFill>
        <p:spPr>
          <a:xfrm rot="706089">
            <a:off x="6154464" y="4609490"/>
            <a:ext cx="3810000" cy="1658470"/>
          </a:xfrm>
          <a:prstGeom prst="rect">
            <a:avLst/>
          </a:prstGeom>
        </p:spPr>
      </p:pic>
      <p:pic>
        <p:nvPicPr>
          <p:cNvPr id="11" name="Picture 10"/>
          <p:cNvPicPr>
            <a:picLocks noChangeAspect="1"/>
          </p:cNvPicPr>
          <p:nvPr/>
        </p:nvPicPr>
        <p:blipFill>
          <a:blip r:embed="rId6">
            <a:extLst>
              <a:ext uri="{BEBA8EAE-BF5A-486C-A8C5-ECC9F3942E4B}">
                <a14:imgProps xmlns:a14="http://schemas.microsoft.com/office/drawing/2010/main">
                  <a14:imgLayer r:embed="rId7">
                    <a14:imgEffect>
                      <a14:backgroundRemoval t="8759" b="89051" l="0" r="100000"/>
                    </a14:imgEffect>
                  </a14:imgLayer>
                </a14:imgProps>
              </a:ext>
              <a:ext uri="{28A0092B-C50C-407E-A947-70E740481C1C}">
                <a14:useLocalDpi xmlns:a14="http://schemas.microsoft.com/office/drawing/2010/main" val="0"/>
              </a:ext>
            </a:extLst>
          </a:blip>
          <a:stretch>
            <a:fillRect/>
          </a:stretch>
        </p:blipFill>
        <p:spPr>
          <a:xfrm rot="1931057">
            <a:off x="2479460" y="4719822"/>
            <a:ext cx="3505200" cy="1304925"/>
          </a:xfrm>
          <a:prstGeom prst="rect">
            <a:avLst/>
          </a:prstGeom>
        </p:spPr>
      </p:pic>
      <p:pic>
        <p:nvPicPr>
          <p:cNvPr id="12" name="Picture 11"/>
          <p:cNvPicPr>
            <a:picLocks noChangeAspect="1"/>
          </p:cNvPicPr>
          <p:nvPr/>
        </p:nvPicPr>
        <p:blipFill>
          <a:blip r:embed="rId8">
            <a:extLst>
              <a:ext uri="{BEBA8EAE-BF5A-486C-A8C5-ECC9F3942E4B}">
                <a14:imgProps xmlns:a14="http://schemas.microsoft.com/office/drawing/2010/main">
                  <a14:imgLayer r:embed="rId9">
                    <a14:imgEffect>
                      <a14:backgroundRemoval t="0" b="100000" l="3089" r="100000">
                        <a14:foregroundMark x1="83398" y1="55155" x2="91506" y2="55670"/>
                        <a14:foregroundMark x1="87645" y1="46907" x2="88031" y2="61856"/>
                      </a14:backgroundRemoval>
                    </a14:imgEffect>
                  </a14:imgLayer>
                </a14:imgProps>
              </a:ext>
              <a:ext uri="{28A0092B-C50C-407E-A947-70E740481C1C}">
                <a14:useLocalDpi xmlns:a14="http://schemas.microsoft.com/office/drawing/2010/main" val="0"/>
              </a:ext>
            </a:extLst>
          </a:blip>
          <a:stretch>
            <a:fillRect/>
          </a:stretch>
        </p:blipFill>
        <p:spPr>
          <a:xfrm>
            <a:off x="4232061" y="61432"/>
            <a:ext cx="4985273" cy="3734143"/>
          </a:xfrm>
          <a:prstGeom prst="rect">
            <a:avLst/>
          </a:prstGeom>
        </p:spPr>
      </p:pic>
      <p:pic>
        <p:nvPicPr>
          <p:cNvPr id="1032" name="Picture 8" descr="http://www.toystate.com/wp-content/uploads/2015/08/toy_94140c_pic_337x226.png"/>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0473" y="2067907"/>
            <a:ext cx="4948526" cy="3318596"/>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14" name="Picture 13">
            <a:extLst>
              <a:ext uri="{FF2B5EF4-FFF2-40B4-BE49-F238E27FC236}">
                <a16:creationId xmlns:a16="http://schemas.microsoft.com/office/drawing/2014/main" id="{23316EBD-603A-4379-8C2C-7DF993B2157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15" name="TextBox 14">
            <a:extLst>
              <a:ext uri="{FF2B5EF4-FFF2-40B4-BE49-F238E27FC236}">
                <a16:creationId xmlns:a16="http://schemas.microsoft.com/office/drawing/2014/main" id="{F8DA897A-94F7-4BBA-81FB-1D57C7E13F89}"/>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3470358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0" b="92593" l="0" r="100000">
                        <a14:foregroundMark x1="10300" y1="43056" x2="9442" y2="43056"/>
                        <a14:foregroundMark x1="15880" y1="43981" x2="18026" y2="42130"/>
                        <a14:foregroundMark x1="42489" y1="16667" x2="37339" y2="25000"/>
                        <a14:foregroundMark x1="36052" y1="18519" x2="37768" y2="19907"/>
                        <a14:foregroundMark x1="52361" y1="21759" x2="57082" y2="29167"/>
                        <a14:foregroundMark x1="34764" y1="86574" x2="34764" y2="86574"/>
                        <a14:foregroundMark x1="31330" y1="87500" x2="31330" y2="87500"/>
                      </a14:backgroundRemoval>
                    </a14:imgEffect>
                  </a14:imgLayer>
                </a14:imgProps>
              </a:ext>
              <a:ext uri="{28A0092B-C50C-407E-A947-70E740481C1C}">
                <a14:useLocalDpi xmlns:a14="http://schemas.microsoft.com/office/drawing/2010/main" val="0"/>
              </a:ext>
            </a:extLst>
          </a:blip>
          <a:srcRect t="-14835" b="7695"/>
          <a:stretch/>
        </p:blipFill>
        <p:spPr>
          <a:xfrm>
            <a:off x="4267200" y="419438"/>
            <a:ext cx="6172200" cy="6130456"/>
          </a:xfrm>
          <a:prstGeom prst="rect">
            <a:avLst/>
          </a:prstGeom>
        </p:spPr>
      </p:pic>
      <p:sp>
        <p:nvSpPr>
          <p:cNvPr id="6" name="Rectangle 5"/>
          <p:cNvSpPr/>
          <p:nvPr/>
        </p:nvSpPr>
        <p:spPr>
          <a:xfrm>
            <a:off x="3200400" y="419438"/>
            <a:ext cx="6308330" cy="685124"/>
          </a:xfrm>
          <a:prstGeom prst="rect">
            <a:avLst/>
          </a:prstGeom>
        </p:spPr>
        <p:txBody>
          <a:bodyPr wrap="none">
            <a:spAutoFit/>
          </a:bodyPr>
          <a:lstStyle/>
          <a:p>
            <a:pPr lvl="0">
              <a:lnSpc>
                <a:spcPct val="107000"/>
              </a:lnSpc>
            </a:pPr>
            <a:r>
              <a:rPr lang="en-US" sz="3600" dirty="0">
                <a:solidFill>
                  <a:srgbClr val="000000"/>
                </a:solidFill>
                <a:latin typeface="Trajan Pro 3" panose="02020502050503020301" pitchFamily="18" charset="0"/>
                <a:ea typeface="Calibri" panose="020F0502020204030204" pitchFamily="34" charset="0"/>
              </a:rPr>
              <a:t>5) Help them do things</a:t>
            </a:r>
            <a:endParaRPr lang="en-US" sz="1600" dirty="0">
              <a:solidFill>
                <a:srgbClr val="000000"/>
              </a:solidFill>
              <a:latin typeface="Trajan Pro 3" panose="02020502050503020301" pitchFamily="18" charset="0"/>
              <a:ea typeface="Calibri" panose="020F0502020204030204" pitchFamily="34" charset="0"/>
            </a:endParaRPr>
          </a:p>
        </p:txBody>
      </p:sp>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7" name="TextBox 6"/>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50098440-BDEC-4FD5-8281-165C8BD8AAB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1A948113-6DAC-4253-994B-D8C3E4868A16}"/>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653720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circle(in)">
                                      <p:cBhvr>
                                        <p:cTn id="14"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backgroundMark x1="35750" y1="62333" x2="35750" y2="62333"/>
                        <a14:backgroundMark x1="38750" y1="64333" x2="41250" y2="60000"/>
                        <a14:backgroundMark x1="53750" y1="83000" x2="57000" y2="64000"/>
                        <a14:backgroundMark x1="78500" y1="77667" x2="75750" y2="73000"/>
                        <a14:backgroundMark x1="75000" y1="68333" x2="75000" y2="68333"/>
                        <a14:backgroundMark x1="46500" y1="55333" x2="46500" y2="55333"/>
                      </a14:backgroundRemoval>
                    </a14:imgEffect>
                  </a14:imgLayer>
                </a14:imgProps>
              </a:ext>
              <a:ext uri="{28A0092B-C50C-407E-A947-70E740481C1C}">
                <a14:useLocalDpi xmlns:a14="http://schemas.microsoft.com/office/drawing/2010/main" val="0"/>
              </a:ext>
            </a:extLst>
          </a:blip>
          <a:stretch>
            <a:fillRect/>
          </a:stretch>
        </p:blipFill>
        <p:spPr>
          <a:xfrm>
            <a:off x="2743200" y="1676400"/>
            <a:ext cx="6705600" cy="5029200"/>
          </a:xfrm>
          <a:prstGeom prst="rect">
            <a:avLst/>
          </a:prstGeom>
        </p:spPr>
      </p:pic>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7" name="Picture 6">
            <a:extLst>
              <a:ext uri="{FF2B5EF4-FFF2-40B4-BE49-F238E27FC236}">
                <a16:creationId xmlns:a16="http://schemas.microsoft.com/office/drawing/2014/main" id="{3135CEAD-A815-4EF2-B918-F46C685E9A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8" name="TextBox 7">
            <a:extLst>
              <a:ext uri="{FF2B5EF4-FFF2-40B4-BE49-F238E27FC236}">
                <a16:creationId xmlns:a16="http://schemas.microsoft.com/office/drawing/2014/main" id="{FBB32B53-A2BC-4205-B751-C63AB8329196}"/>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472084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Box 15"/>
          <p:cNvSpPr txBox="1"/>
          <p:nvPr/>
        </p:nvSpPr>
        <p:spPr>
          <a:xfrm>
            <a:off x="2386267" y="298332"/>
            <a:ext cx="7419467" cy="1107996"/>
          </a:xfrm>
          <a:prstGeom prst="rect">
            <a:avLst/>
          </a:prstGeom>
          <a:noFill/>
        </p:spPr>
        <p:txBody>
          <a:bodyPr wrap="none" rtlCol="0">
            <a:spAutoFit/>
          </a:bodyPr>
          <a:lstStyle/>
          <a:p>
            <a:r>
              <a:rPr lang="en-US" sz="6600" dirty="0">
                <a:latin typeface="Trajan Pro 3" panose="02020502050503020301" pitchFamily="18" charset="0"/>
              </a:rPr>
              <a:t>6) Competition</a:t>
            </a:r>
          </a:p>
        </p:txBody>
      </p:sp>
      <p:sp>
        <p:nvSpPr>
          <p:cNvPr id="2" name="Rectangle 1"/>
          <p:cNvSpPr/>
          <p:nvPr/>
        </p:nvSpPr>
        <p:spPr>
          <a:xfrm>
            <a:off x="1676400" y="5512198"/>
            <a:ext cx="4572000" cy="923330"/>
          </a:xfrm>
          <a:prstGeom prst="rect">
            <a:avLst/>
          </a:prstGeom>
        </p:spPr>
        <p:txBody>
          <a:bodyPr>
            <a:spAutoFit/>
          </a:bodyPr>
          <a:lstStyle/>
          <a:p>
            <a:pPr algn="just"/>
            <a:r>
              <a:rPr lang="en-US" dirty="0">
                <a:solidFill>
                  <a:srgbClr val="222222"/>
                </a:solidFill>
                <a:latin typeface="Garamond" panose="02020404030301010803" pitchFamily="18" charset="0"/>
              </a:rPr>
              <a:t>Competition helps kids learn that it is not always the best or the brightest who are successful, but rather those that work hard and stick with it,"</a:t>
            </a:r>
            <a:endParaRPr lang="en-US" dirty="0">
              <a:latin typeface="Garamond" panose="02020404030301010803" pitchFamily="18" charset="0"/>
            </a:endParaRPr>
          </a:p>
        </p:txBody>
      </p:sp>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7" name="Picture 6">
            <a:extLst>
              <a:ext uri="{FF2B5EF4-FFF2-40B4-BE49-F238E27FC236}">
                <a16:creationId xmlns:a16="http://schemas.microsoft.com/office/drawing/2014/main" id="{3135CEAD-A815-4EF2-B918-F46C685E9A7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8" name="TextBox 7">
            <a:extLst>
              <a:ext uri="{FF2B5EF4-FFF2-40B4-BE49-F238E27FC236}">
                <a16:creationId xmlns:a16="http://schemas.microsoft.com/office/drawing/2014/main" id="{FBB32B53-A2BC-4205-B751-C63AB8329196}"/>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9" name="Picture 8"/>
          <p:cNvPicPr>
            <a:picLocks noChangeAspect="1"/>
          </p:cNvPicPr>
          <p:nvPr/>
        </p:nvPicPr>
        <p:blipFill>
          <a:blip r:embed="rId4">
            <a:extLst>
              <a:ext uri="{BEBA8EAE-BF5A-486C-A8C5-ECC9F3942E4B}">
                <a14:imgProps xmlns:a14="http://schemas.microsoft.com/office/drawing/2010/main">
                  <a14:imgLayer r:embed="rId5">
                    <a14:imgEffect>
                      <a14:backgroundRemoval t="0" b="100000" l="0" r="100000">
                        <a14:backgroundMark x1="35750" y1="62333" x2="35750" y2="62333"/>
                        <a14:backgroundMark x1="38750" y1="64333" x2="41250" y2="60000"/>
                        <a14:backgroundMark x1="53750" y1="83000" x2="57000" y2="64000"/>
                        <a14:backgroundMark x1="78500" y1="77667" x2="75750" y2="73000"/>
                        <a14:backgroundMark x1="75000" y1="68333" x2="75000" y2="68333"/>
                        <a14:backgroundMark x1="46500" y1="55333" x2="46500" y2="55333"/>
                      </a14:backgroundRemoval>
                    </a14:imgEffect>
                  </a14:imgLayer>
                </a14:imgProps>
              </a:ext>
              <a:ext uri="{28A0092B-C50C-407E-A947-70E740481C1C}">
                <a14:useLocalDpi xmlns:a14="http://schemas.microsoft.com/office/drawing/2010/main" val="0"/>
              </a:ext>
            </a:extLst>
          </a:blip>
          <a:stretch>
            <a:fillRect/>
          </a:stretch>
        </p:blipFill>
        <p:spPr>
          <a:xfrm>
            <a:off x="2743200" y="1676400"/>
            <a:ext cx="6705600" cy="5029200"/>
          </a:xfrm>
          <a:prstGeom prst="rect">
            <a:avLst/>
          </a:prstGeom>
        </p:spPr>
      </p:pic>
    </p:spTree>
    <p:extLst>
      <p:ext uri="{BB962C8B-B14F-4D97-AF65-F5344CB8AC3E}">
        <p14:creationId xmlns:p14="http://schemas.microsoft.com/office/powerpoint/2010/main" val="24058469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1000"/>
                                        <p:tgtEl>
                                          <p:spTgt spid="9"/>
                                        </p:tgtEl>
                                      </p:cBhvr>
                                    </p:animEffect>
                                    <p:anim calcmode="lin" valueType="num">
                                      <p:cBhvr>
                                        <p:cTn id="20" dur="1000" fill="hold"/>
                                        <p:tgtEl>
                                          <p:spTgt spid="9"/>
                                        </p:tgtEl>
                                        <p:attrNameLst>
                                          <p:attrName>ppt_x</p:attrName>
                                        </p:attrNameLst>
                                      </p:cBhvr>
                                      <p:tavLst>
                                        <p:tav tm="0">
                                          <p:val>
                                            <p:strVal val="#ppt_x"/>
                                          </p:val>
                                        </p:tav>
                                        <p:tav tm="100000">
                                          <p:val>
                                            <p:strVal val="#ppt_x"/>
                                          </p:val>
                                        </p:tav>
                                      </p:tavLst>
                                    </p:anim>
                                    <p:anim calcmode="lin" valueType="num">
                                      <p:cBhvr>
                                        <p:cTn id="2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t4.ftcdn.net/jpg/00/73/82/47/240_F_73824734_lT7AoJ1bd7Xjti1mATKOa92jcIVAObB0.jpg"/>
          <p:cNvPicPr>
            <a:picLocks noChangeAspect="1" noChangeArrowheads="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0" y="1"/>
            <a:ext cx="12192000" cy="685800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http://a3.mzstatic.com/us/r30/Purple22/v4/c2/47/8f/c2478f55-7b25-196a-ed0c-35d0c68fa62a/sc1024x768.jpeg"/>
          <p:cNvPicPr>
            <a:picLocks noChangeAspect="1" noChangeArrowheads="1"/>
          </p:cNvPicPr>
          <p:nvPr/>
        </p:nvPicPr>
        <p:blipFill rotWithShape="1">
          <a:blip r:embed="rId5" cstate="print">
            <a:duotone>
              <a:prstClr val="black"/>
              <a:schemeClr val="accent3">
                <a:tint val="45000"/>
                <a:satMod val="400000"/>
              </a:schemeClr>
            </a:duotone>
            <a:extLst>
              <a:ext uri="{BEBA8EAE-BF5A-486C-A8C5-ECC9F3942E4B}">
                <a14:imgProps xmlns:a14="http://schemas.microsoft.com/office/drawing/2010/main">
                  <a14:imgLayer r:embed="rId6">
                    <a14:imgEffect>
                      <a14:brightnessContrast bright="-20000" contrast="20000"/>
                    </a14:imgEffect>
                  </a14:imgLayer>
                </a14:imgProps>
              </a:ext>
              <a:ext uri="{28A0092B-C50C-407E-A947-70E740481C1C}">
                <a14:useLocalDpi xmlns:a14="http://schemas.microsoft.com/office/drawing/2010/main" val="0"/>
              </a:ext>
            </a:extLst>
          </a:blip>
          <a:srcRect l="13355" t="29642" r="10423" b="29316"/>
          <a:stretch/>
        </p:blipFill>
        <p:spPr bwMode="auto">
          <a:xfrm rot="5400000">
            <a:off x="8180754" y="418866"/>
            <a:ext cx="2895600" cy="207889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A2944527-73D8-4EB8-9886-D27D79AF35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885FDDB8-8791-40CA-B6B3-485519DF699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26402641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676400"/>
            <a:ext cx="8305800" cy="2895600"/>
          </a:xfrm>
        </p:spPr>
        <p:txBody>
          <a:bodyPr>
            <a:noAutofit/>
          </a:bodyPr>
          <a:lstStyle/>
          <a:p>
            <a:pPr>
              <a:lnSpc>
                <a:spcPct val="150000"/>
              </a:lnSpc>
            </a:pPr>
            <a:r>
              <a:rPr lang="ar-EG" sz="72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رسول الله </a:t>
            </a:r>
            <a:r>
              <a:rPr lang="ar-EG" sz="7200"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صلع</a:t>
            </a:r>
            <a:r>
              <a:rPr lang="ar-EG" sz="72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 الامامين الحسنين </a:t>
            </a:r>
            <a:r>
              <a:rPr lang="ar-EG" sz="7200"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ص ع </a:t>
            </a:r>
            <a:r>
              <a:rPr lang="ar-EG" sz="72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نسس خوش خط لكهي نسس لاوانو فرمايو</a:t>
            </a:r>
            <a:endParaRPr lang="en-US" sz="72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3" name="TextBox 2"/>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4" name="Picture 3">
            <a:extLst>
              <a:ext uri="{FF2B5EF4-FFF2-40B4-BE49-F238E27FC236}">
                <a16:creationId xmlns:a16="http://schemas.microsoft.com/office/drawing/2014/main" id="{59854FB6-89C0-4316-910D-3C755474AE2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8CCB368B-2530-471A-8000-6D9731EE666D}"/>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17500774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0"/>
            <a:ext cx="6858000" cy="6858000"/>
          </a:xfrm>
          <a:prstGeom prst="rect">
            <a:avLst/>
          </a:prstGeom>
        </p:spPr>
      </p:pic>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7" name="Picture 6">
            <a:extLst>
              <a:ext uri="{FF2B5EF4-FFF2-40B4-BE49-F238E27FC236}">
                <a16:creationId xmlns:a16="http://schemas.microsoft.com/office/drawing/2014/main" id="{80132470-05E5-429B-9B2C-5F1BC6148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8" name="TextBox 7">
            <a:extLst>
              <a:ext uri="{FF2B5EF4-FFF2-40B4-BE49-F238E27FC236}">
                <a16:creationId xmlns:a16="http://schemas.microsoft.com/office/drawing/2014/main" id="{3AA7E22B-C604-4702-B95E-66093D7D0522}"/>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667677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4600" y="0"/>
            <a:ext cx="6858000" cy="6858000"/>
          </a:xfrm>
          <a:prstGeom prst="rect">
            <a:avLst/>
          </a:prstGeom>
        </p:spPr>
      </p:pic>
      <p:sp>
        <p:nvSpPr>
          <p:cNvPr id="2" name="Title 1"/>
          <p:cNvSpPr>
            <a:spLocks noGrp="1"/>
          </p:cNvSpPr>
          <p:nvPr>
            <p:ph type="title"/>
          </p:nvPr>
        </p:nvSpPr>
        <p:spPr/>
        <p:txBody>
          <a:bodyPr>
            <a:normAutofit/>
          </a:bodyPr>
          <a:lstStyle/>
          <a:p>
            <a:r>
              <a:rPr lang="en-US" sz="6600" dirty="0">
                <a:latin typeface="Trajan Pro 3" panose="02020502050503020301" pitchFamily="18" charset="0"/>
              </a:rPr>
              <a:t>7) Prayers</a:t>
            </a:r>
          </a:p>
        </p:txBody>
      </p:sp>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7" name="Picture 6">
            <a:extLst>
              <a:ext uri="{FF2B5EF4-FFF2-40B4-BE49-F238E27FC236}">
                <a16:creationId xmlns:a16="http://schemas.microsoft.com/office/drawing/2014/main" id="{80132470-05E5-429B-9B2C-5F1BC614833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8" name="TextBox 7">
            <a:extLst>
              <a:ext uri="{FF2B5EF4-FFF2-40B4-BE49-F238E27FC236}">
                <a16:creationId xmlns:a16="http://schemas.microsoft.com/office/drawing/2014/main" id="{3AA7E22B-C604-4702-B95E-66093D7D0522}"/>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971061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57400" y="1371600"/>
            <a:ext cx="8229600" cy="4038600"/>
          </a:xfrm>
        </p:spPr>
        <p:txBody>
          <a:bodyPr>
            <a:noAutofit/>
          </a:bodyPr>
          <a:lstStyle/>
          <a:p>
            <a:pPr rtl="1">
              <a:lnSpc>
                <a:spcPct val="150000"/>
              </a:lnSpc>
            </a:pPr>
            <a:r>
              <a:rPr lang="ar-EG" sz="8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"خدا تمنسس ككهني بركة اْثثجو"</a:t>
            </a:r>
            <a:br>
              <a:rPr lang="ar-EG" sz="8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br>
            <a:r>
              <a:rPr lang="ar-EG" sz="8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"خدا تارو بهلو كرسس"</a:t>
            </a:r>
            <a:endParaRPr lang="en-US" sz="8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3" name="TextBox 2"/>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4" name="Picture 3">
            <a:extLst>
              <a:ext uri="{FF2B5EF4-FFF2-40B4-BE49-F238E27FC236}">
                <a16:creationId xmlns:a16="http://schemas.microsoft.com/office/drawing/2014/main" id="{B95B5CEB-0B1C-4A50-8EC5-902109BD6A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F644B05C-7722-4B32-B6A1-5920F823BC51}"/>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408814392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BEBA8EAE-BF5A-486C-A8C5-ECC9F3942E4B}">
                <a14:imgProps xmlns:a14="http://schemas.microsoft.com/office/drawing/2010/main">
                  <a14:imgLayer r:embed="rId4">
                    <a14:imgEffect>
                      <a14:backgroundRemoval t="5815" b="93970" l="11936" r="100000">
                        <a14:foregroundMark x1="30422" y1="86648" x2="30422" y2="86648"/>
                        <a14:foregroundMark x1="17467" y1="83345" x2="17467" y2="83345"/>
                        <a14:foregroundMark x1="69141" y1="38981" x2="69141" y2="38981"/>
                        <a14:foregroundMark x1="76565" y1="36827" x2="76565" y2="36827"/>
                        <a14:foregroundMark x1="78239" y1="45513" x2="78239" y2="45513"/>
                        <a14:foregroundMark x1="81004" y1="49892" x2="81004" y2="49892"/>
                        <a14:foregroundMark x1="87627" y1="56712" x2="87627" y2="56712"/>
                        <a14:foregroundMark x1="91194" y1="58004" x2="91194" y2="58004"/>
                        <a14:foregroundMark x1="66594" y1="49318" x2="66594" y2="49318"/>
                        <a14:foregroundMark x1="83261" y1="38191" x2="83261" y2="38191"/>
                        <a14:foregroundMark x1="82969" y1="34099" x2="82969" y2="34099"/>
                        <a14:foregroundMark x1="78093" y1="36827" x2="78093" y2="36827"/>
                        <a14:foregroundMark x1="79258" y1="31299" x2="79258" y2="31299"/>
                        <a14:foregroundMark x1="83697" y1="35032" x2="83697" y2="35032"/>
                        <a14:foregroundMark x1="84061" y1="37114" x2="84061" y2="37114"/>
                        <a14:foregroundMark x1="82314" y1="32735" x2="82314" y2="32735"/>
                        <a14:foregroundMark x1="79985" y1="32017" x2="79985" y2="32017"/>
                        <a14:foregroundMark x1="77438" y1="31299" x2="77438" y2="31299"/>
                        <a14:foregroundMark x1="75837" y1="32448" x2="75837" y2="32448"/>
                        <a14:foregroundMark x1="76638" y1="31945" x2="76346" y2="31730"/>
                        <a14:foregroundMark x1="73799" y1="44508" x2="73799" y2="44508"/>
                        <a14:foregroundMark x1="73508" y1="46518" x2="73508" y2="46518"/>
                        <a14:foregroundMark x1="62955" y1="48385" x2="97744" y2="48528"/>
                        <a14:foregroundMark x1="89374" y1="43719" x2="90102" y2="57071"/>
                        <a14:foregroundMark x1="78384" y1="38765" x2="78384" y2="38765"/>
                        <a14:foregroundMark x1="79767" y1="35894" x2="80932" y2="45298"/>
                        <a14:foregroundMark x1="75400" y1="56210" x2="75400" y2="56210"/>
                        <a14:foregroundMark x1="66376" y1="53769" x2="66376" y2="53769"/>
                        <a14:foregroundMark x1="66376" y1="55564" x2="65575" y2="64106"/>
                        <a14:foregroundMark x1="66303" y1="56425" x2="66303" y2="51615"/>
                        <a14:foregroundMark x1="85662" y1="61378" x2="82969" y2="50826"/>
                        <a14:foregroundMark x1="46507" y1="88945" x2="46507" y2="88945"/>
                        <a14:foregroundMark x1="64629" y1="89375" x2="64629" y2="89375"/>
                        <a14:foregroundMark x1="64265" y1="80617" x2="64265" y2="80617"/>
                        <a14:foregroundMark x1="63974" y1="79541" x2="65138" y2="63963"/>
                        <a14:foregroundMark x1="65575" y1="80689" x2="84207" y2="80402"/>
                        <a14:foregroundMark x1="69651" y1="81622" x2="81077" y2="83561"/>
                        <a14:foregroundMark x1="81951" y1="83920" x2="95415" y2="82915"/>
                        <a14:foregroundMark x1="85953" y1="81192" x2="85735" y2="71644"/>
                        <a14:foregroundMark x1="81441" y1="63963" x2="80932" y2="79828"/>
                        <a14:foregroundMark x1="95852" y1="49892" x2="95852" y2="83130"/>
                        <a14:foregroundMark x1="74090" y1="63101" x2="73362" y2="55420"/>
                        <a14:foregroundMark x1="85298" y1="72577" x2="85517" y2="61019"/>
                        <a14:foregroundMark x1="48836" y1="18737" x2="48763" y2="17157"/>
                        <a14:foregroundMark x1="83697" y1="33884" x2="83697" y2="33884"/>
                        <a14:foregroundMark x1="83916" y1="38837" x2="83916" y2="38837"/>
                        <a14:foregroundMark x1="81077" y1="32448" x2="80859" y2="31084"/>
                        <a14:foregroundMark x1="95997" y1="89663" x2="95706" y2="83058"/>
                        <a14:foregroundMark x1="45197" y1="90165" x2="45197" y2="90165"/>
                        <a14:backgroundMark x1="13028" y1="18808" x2="13028" y2="18808"/>
                        <a14:backgroundMark x1="19432" y1="17732" x2="19432" y2="17732"/>
                        <a14:backgroundMark x1="83843" y1="81694" x2="83843" y2="81694"/>
                        <a14:backgroundMark x1="87045" y1="82125" x2="87045" y2="82125"/>
                        <a14:backgroundMark x1="95051" y1="51759" x2="95051" y2="51759"/>
                      </a14:backgroundRemoval>
                    </a14:imgEffect>
                  </a14:imgLayer>
                </a14:imgProps>
              </a:ext>
              <a:ext uri="{28A0092B-C50C-407E-A947-70E740481C1C}">
                <a14:useLocalDpi xmlns:a14="http://schemas.microsoft.com/office/drawing/2010/main" val="0"/>
              </a:ext>
            </a:extLst>
          </a:blip>
          <a:srcRect l="7222"/>
          <a:stretch/>
        </p:blipFill>
        <p:spPr>
          <a:xfrm>
            <a:off x="3581400" y="762000"/>
            <a:ext cx="5296648" cy="5791212"/>
          </a:xfrm>
          <a:prstGeom prst="rect">
            <a:avLst/>
          </a:prstGeom>
        </p:spPr>
      </p:pic>
      <p:sp>
        <p:nvSpPr>
          <p:cNvPr id="7" name="Oval Callout 6"/>
          <p:cNvSpPr/>
          <p:nvPr/>
        </p:nvSpPr>
        <p:spPr>
          <a:xfrm rot="20097853" flipH="1">
            <a:off x="1669109" y="806133"/>
            <a:ext cx="2910185" cy="208892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9600" dirty="0" smtClean="0">
                <a:ln w="0"/>
                <a:solidFill>
                  <a:schemeClr val="accent1"/>
                </a:solidFill>
                <a:effectLst>
                  <a:outerShdw blurRad="38100" dist="25400" dir="5400000" algn="ctr" rotWithShape="0">
                    <a:srgbClr val="6E747A">
                      <a:alpha val="43000"/>
                    </a:srgbClr>
                  </a:outerShdw>
                </a:effectLst>
                <a:latin typeface="Kanz-al-Marjaan" panose="03020500000000000000" pitchFamily="66" charset="-78"/>
                <a:ea typeface="Kanz-al-Marjaan" panose="03020500000000000000" pitchFamily="66" charset="-78"/>
                <a:cs typeface="Kanz-al-Marjaan" panose="03020500000000000000" pitchFamily="66" charset="-78"/>
              </a:rPr>
              <a:t>اَ بُنَـيَّ</a:t>
            </a:r>
            <a:r>
              <a:rPr lang="ar-EG" sz="6000" dirty="0" smtClean="0">
                <a:ln w="0"/>
                <a:solidFill>
                  <a:schemeClr val="accent1"/>
                </a:solidFill>
                <a:effectLst>
                  <a:outerShdw blurRad="38100" dist="25400" dir="5400000" algn="ctr" rotWithShape="0">
                    <a:srgbClr val="6E747A">
                      <a:alpha val="43000"/>
                    </a:srgbClr>
                  </a:outerShdw>
                </a:effectLst>
                <a:latin typeface="Kanz-al-Marjaan" panose="03020500000000000000" pitchFamily="66" charset="-78"/>
                <a:ea typeface="Kanz-al-Marjaan" panose="03020500000000000000" pitchFamily="66" charset="-78"/>
                <a:cs typeface="Kanz-al-Marjaan" panose="03020500000000000000" pitchFamily="66" charset="-78"/>
              </a:rPr>
              <a:t>!</a:t>
            </a:r>
            <a:endParaRPr lang="en-US" sz="6000" dirty="0">
              <a:ln w="0"/>
              <a:solidFill>
                <a:schemeClr val="accent1"/>
              </a:solidFill>
              <a:effectLst>
                <a:outerShdw blurRad="38100" dist="25400" dir="5400000" algn="ctr" rotWithShape="0">
                  <a:srgbClr val="6E747A">
                    <a:alpha val="43000"/>
                  </a:srgbClr>
                </a:outerShdw>
              </a:effectLst>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16" name="TextBox 1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0BD058EB-7B30-4538-901F-6409D1751C6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52EC2DDB-9F23-4063-AE54-15122A00F064}"/>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6111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33600" y="152400"/>
            <a:ext cx="8229600" cy="1143000"/>
          </a:xfrm>
        </p:spPr>
        <p:txBody>
          <a:bodyPr/>
          <a:lstStyle/>
          <a:p>
            <a:r>
              <a:rPr lang="en-US" dirty="0">
                <a:latin typeface="Trajan Pro 3" panose="02020502050503020301" pitchFamily="18" charset="0"/>
              </a:rPr>
              <a:t>8) Addressing</a:t>
            </a:r>
          </a:p>
        </p:txBody>
      </p:sp>
      <p:sp>
        <p:nvSpPr>
          <p:cNvPr id="7" name="Oval Callout 6"/>
          <p:cNvSpPr/>
          <p:nvPr/>
        </p:nvSpPr>
        <p:spPr>
          <a:xfrm rot="20097853" flipH="1">
            <a:off x="1669109" y="806133"/>
            <a:ext cx="2910185" cy="2088923"/>
          </a:xfrm>
          <a:prstGeom prst="wedgeEllipseCallou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ar-EG" sz="9600" dirty="0">
                <a:ln w="0"/>
                <a:solidFill>
                  <a:schemeClr val="accent1"/>
                </a:solidFill>
                <a:effectLst>
                  <a:outerShdw blurRad="38100" dist="25400" dir="5400000" algn="ctr" rotWithShape="0">
                    <a:srgbClr val="6E747A">
                      <a:alpha val="43000"/>
                    </a:srgbClr>
                  </a:outerShdw>
                </a:effectLst>
                <a:latin typeface="Kanz-al-Marjaan" panose="03020500000000000000" pitchFamily="66" charset="-78"/>
                <a:ea typeface="Kanz-al-Marjaan" panose="03020500000000000000" pitchFamily="66" charset="-78"/>
                <a:cs typeface="Kanz-al-Marjaan" panose="03020500000000000000" pitchFamily="66" charset="-78"/>
              </a:rPr>
              <a:t>ابني</a:t>
            </a:r>
            <a:r>
              <a:rPr lang="ar-EG" sz="6000" dirty="0">
                <a:ln w="0"/>
                <a:solidFill>
                  <a:schemeClr val="accent1"/>
                </a:solidFill>
                <a:effectLst>
                  <a:outerShdw blurRad="38100" dist="25400" dir="5400000" algn="ctr" rotWithShape="0">
                    <a:srgbClr val="6E747A">
                      <a:alpha val="43000"/>
                    </a:srgbClr>
                  </a:outerShdw>
                </a:effectLst>
                <a:latin typeface="Kanz-al-Marjaan" panose="03020500000000000000" pitchFamily="66" charset="-78"/>
                <a:ea typeface="Kanz-al-Marjaan" panose="03020500000000000000" pitchFamily="66" charset="-78"/>
                <a:cs typeface="Kanz-al-Marjaan" panose="03020500000000000000" pitchFamily="66" charset="-78"/>
              </a:rPr>
              <a:t>!</a:t>
            </a:r>
            <a:endParaRPr lang="en-US" sz="6000" dirty="0">
              <a:ln w="0"/>
              <a:solidFill>
                <a:schemeClr val="accent1"/>
              </a:solidFill>
              <a:effectLst>
                <a:outerShdw blurRad="38100" dist="25400" dir="5400000" algn="ctr" rotWithShape="0">
                  <a:srgbClr val="6E747A">
                    <a:alpha val="43000"/>
                  </a:srgbClr>
                </a:outerShdw>
              </a:effectLst>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16" name="TextBox 15"/>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0BD058EB-7B30-4538-901F-6409D1751C6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52EC2DDB-9F23-4063-AE54-15122A00F064}"/>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10" name="Picture 9"/>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5815" b="93970" l="11936" r="100000">
                        <a14:foregroundMark x1="30422" y1="86648" x2="30422" y2="86648"/>
                        <a14:foregroundMark x1="17467" y1="83345" x2="17467" y2="83345"/>
                        <a14:foregroundMark x1="69141" y1="38981" x2="69141" y2="38981"/>
                        <a14:foregroundMark x1="76565" y1="36827" x2="76565" y2="36827"/>
                        <a14:foregroundMark x1="78239" y1="45513" x2="78239" y2="45513"/>
                        <a14:foregroundMark x1="81004" y1="49892" x2="81004" y2="49892"/>
                        <a14:foregroundMark x1="87627" y1="56712" x2="87627" y2="56712"/>
                        <a14:foregroundMark x1="91194" y1="58004" x2="91194" y2="58004"/>
                        <a14:foregroundMark x1="66594" y1="49318" x2="66594" y2="49318"/>
                        <a14:foregroundMark x1="83261" y1="38191" x2="83261" y2="38191"/>
                        <a14:foregroundMark x1="82969" y1="34099" x2="82969" y2="34099"/>
                        <a14:foregroundMark x1="78093" y1="36827" x2="78093" y2="36827"/>
                        <a14:foregroundMark x1="79258" y1="31299" x2="79258" y2="31299"/>
                        <a14:foregroundMark x1="83697" y1="35032" x2="83697" y2="35032"/>
                        <a14:foregroundMark x1="84061" y1="37114" x2="84061" y2="37114"/>
                        <a14:foregroundMark x1="82314" y1="32735" x2="82314" y2="32735"/>
                        <a14:foregroundMark x1="79985" y1="32017" x2="79985" y2="32017"/>
                        <a14:foregroundMark x1="77438" y1="31299" x2="77438" y2="31299"/>
                        <a14:foregroundMark x1="75837" y1="32448" x2="75837" y2="32448"/>
                        <a14:foregroundMark x1="76638" y1="31945" x2="76346" y2="31730"/>
                        <a14:foregroundMark x1="73799" y1="44508" x2="73799" y2="44508"/>
                        <a14:foregroundMark x1="73508" y1="46518" x2="73508" y2="46518"/>
                        <a14:foregroundMark x1="62955" y1="48385" x2="97744" y2="48528"/>
                        <a14:foregroundMark x1="89374" y1="43719" x2="90102" y2="57071"/>
                        <a14:foregroundMark x1="78384" y1="38765" x2="78384" y2="38765"/>
                        <a14:foregroundMark x1="79767" y1="35894" x2="80932" y2="45298"/>
                        <a14:foregroundMark x1="75400" y1="56210" x2="75400" y2="56210"/>
                        <a14:foregroundMark x1="66376" y1="53769" x2="66376" y2="53769"/>
                        <a14:foregroundMark x1="66376" y1="55564" x2="65575" y2="64106"/>
                        <a14:foregroundMark x1="66303" y1="56425" x2="66303" y2="51615"/>
                        <a14:foregroundMark x1="85662" y1="61378" x2="82969" y2="50826"/>
                        <a14:foregroundMark x1="46507" y1="88945" x2="46507" y2="88945"/>
                        <a14:foregroundMark x1="64629" y1="89375" x2="64629" y2="89375"/>
                        <a14:foregroundMark x1="64265" y1="80617" x2="64265" y2="80617"/>
                        <a14:foregroundMark x1="63974" y1="79541" x2="65138" y2="63963"/>
                        <a14:foregroundMark x1="65575" y1="80689" x2="84207" y2="80402"/>
                        <a14:foregroundMark x1="69651" y1="81622" x2="81077" y2="83561"/>
                        <a14:foregroundMark x1="81951" y1="83920" x2="95415" y2="82915"/>
                        <a14:foregroundMark x1="85953" y1="81192" x2="85735" y2="71644"/>
                        <a14:foregroundMark x1="81441" y1="63963" x2="80932" y2="79828"/>
                        <a14:foregroundMark x1="95852" y1="49892" x2="95852" y2="83130"/>
                        <a14:foregroundMark x1="74090" y1="63101" x2="73362" y2="55420"/>
                        <a14:foregroundMark x1="85298" y1="72577" x2="85517" y2="61019"/>
                        <a14:foregroundMark x1="48836" y1="18737" x2="48763" y2="17157"/>
                        <a14:foregroundMark x1="83697" y1="33884" x2="83697" y2="33884"/>
                        <a14:foregroundMark x1="83916" y1="38837" x2="83916" y2="38837"/>
                        <a14:foregroundMark x1="81077" y1="32448" x2="80859" y2="31084"/>
                        <a14:foregroundMark x1="95997" y1="89663" x2="95706" y2="83058"/>
                        <a14:foregroundMark x1="45197" y1="90165" x2="45197" y2="90165"/>
                        <a14:backgroundMark x1="13028" y1="18808" x2="13028" y2="18808"/>
                        <a14:backgroundMark x1="19432" y1="17732" x2="19432" y2="17732"/>
                        <a14:backgroundMark x1="83843" y1="81694" x2="83843" y2="81694"/>
                        <a14:backgroundMark x1="87045" y1="82125" x2="87045" y2="82125"/>
                        <a14:backgroundMark x1="95051" y1="51759" x2="95051" y2="51759"/>
                      </a14:backgroundRemoval>
                    </a14:imgEffect>
                  </a14:imgLayer>
                </a14:imgProps>
              </a:ext>
              <a:ext uri="{28A0092B-C50C-407E-A947-70E740481C1C}">
                <a14:useLocalDpi xmlns:a14="http://schemas.microsoft.com/office/drawing/2010/main" val="0"/>
              </a:ext>
            </a:extLst>
          </a:blip>
          <a:srcRect l="7222"/>
          <a:stretch/>
        </p:blipFill>
        <p:spPr>
          <a:xfrm>
            <a:off x="3581400" y="762000"/>
            <a:ext cx="5296648" cy="5791212"/>
          </a:xfrm>
          <a:prstGeom prst="rect">
            <a:avLst/>
          </a:prstGeom>
        </p:spPr>
      </p:pic>
    </p:spTree>
    <p:extLst>
      <p:ext uri="{BB962C8B-B14F-4D97-AF65-F5344CB8AC3E}">
        <p14:creationId xmlns:p14="http://schemas.microsoft.com/office/powerpoint/2010/main" val="3524894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circle(in)">
                                      <p:cBhvr>
                                        <p:cTn id="12"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animBg="1"/>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39653" y="990601"/>
            <a:ext cx="8053807" cy="4247317"/>
          </a:xfrm>
          <a:prstGeom prst="rect">
            <a:avLst/>
          </a:prstGeom>
        </p:spPr>
        <p:txBody>
          <a:bodyPr wrap="none">
            <a:spAutoFit/>
          </a:bodyPr>
          <a:lstStyle/>
          <a:p>
            <a:pPr marL="571500" indent="-571500" algn="r" rtl="1">
              <a:lnSpc>
                <a:spcPct val="150000"/>
              </a:lnSpc>
              <a:buFont typeface="Arial" panose="020B0604020202020204" pitchFamily="34" charset="0"/>
              <a:buChar char="•"/>
            </a:pPr>
            <a:r>
              <a:rPr lang="ar-EG" sz="6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امير المؤمنين الامامين الاقدسين نسس</a:t>
            </a:r>
          </a:p>
          <a:p>
            <a:pPr algn="r" rtl="1">
              <a:lnSpc>
                <a:spcPct val="150000"/>
              </a:lnSpc>
            </a:pPr>
            <a:r>
              <a:rPr lang="ar-EG" sz="6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"ابني" فرماوي نسس خطاب كرتا</a:t>
            </a:r>
          </a:p>
          <a:p>
            <a:pPr marL="571500" indent="-571500" algn="r" rtl="1">
              <a:lnSpc>
                <a:spcPct val="150000"/>
              </a:lnSpc>
              <a:buFont typeface="Arial" panose="020B0604020202020204" pitchFamily="34" charset="0"/>
              <a:buChar char="•"/>
            </a:pPr>
            <a:r>
              <a:rPr lang="ar-EG" sz="6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"اسس ثثيارا عزيزو!"</a:t>
            </a:r>
            <a:endParaRPr lang="en-US" sz="6000" b="1" dirty="0"/>
          </a:p>
        </p:txBody>
      </p:sp>
      <p:sp>
        <p:nvSpPr>
          <p:cNvPr id="3" name="TextBox 2"/>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5" name="Picture 4">
            <a:extLst>
              <a:ext uri="{FF2B5EF4-FFF2-40B4-BE49-F238E27FC236}">
                <a16:creationId xmlns:a16="http://schemas.microsoft.com/office/drawing/2014/main" id="{59C5C6DF-B8CA-4639-BC82-44C733A25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8BAD780A-0B0E-4368-8A8A-0E83D9137D27}"/>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9618674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ackgroundRemoval t="0" b="100000" l="0" r="100000">
                        <a14:foregroundMark x1="13447" y1="76803" x2="13447" y2="76803"/>
                        <a14:foregroundMark x1="25811" y1="87461" x2="25811" y2="87461"/>
                        <a14:foregroundMark x1="14529" y1="82915" x2="15920" y2="72727"/>
                        <a14:foregroundMark x1="14529" y1="73041" x2="39258" y2="67555"/>
                        <a14:foregroundMark x1="42349" y1="90909" x2="41886" y2="69592"/>
                        <a14:foregroundMark x1="42658" y1="88401" x2="34621" y2="68495"/>
                        <a14:foregroundMark x1="22720" y1="79467" x2="28903" y2="76019"/>
                        <a14:foregroundMark x1="47604" y1="76959" x2="47604" y2="76959"/>
                        <a14:foregroundMark x1="52241" y1="86364" x2="52241" y2="86364"/>
                        <a14:foregroundMark x1="60278" y1="84639" x2="60278" y2="84639"/>
                        <a14:foregroundMark x1="67388" y1="83386" x2="67388" y2="83386"/>
                        <a14:foregroundMark x1="71097" y1="84483" x2="66615" y2="77273"/>
                        <a14:foregroundMark x1="67852" y1="68495" x2="67852" y2="68495"/>
                        <a14:foregroundMark x1="95363" y1="79154" x2="95363" y2="79154"/>
                        <a14:foregroundMark x1="84544" y1="78683" x2="84544" y2="78683"/>
                        <a14:foregroundMark x1="23493" y1="88401" x2="25966" y2="82445"/>
                        <a14:foregroundMark x1="6337" y1="72257" x2="36940" y2="69749"/>
                        <a14:foregroundMark x1="41731" y1="94201" x2="70325" y2="84483"/>
                        <a14:foregroundMark x1="40649" y1="88401" x2="61051" y2="79937"/>
                        <a14:foregroundMark x1="43431" y1="90439" x2="67388" y2="80251"/>
                        <a14:foregroundMark x1="55641" y1="75235" x2="62751" y2="88401"/>
                        <a14:foregroundMark x1="68624" y1="67712" x2="68624" y2="67712"/>
                        <a14:foregroundMark x1="56569" y1="93417" x2="56569" y2="93417"/>
                        <a14:foregroundMark x1="44359" y1="96082" x2="44359" y2="96082"/>
                        <a14:foregroundMark x1="38949" y1="94201" x2="34003" y2="78683"/>
                        <a14:foregroundMark x1="32303" y1="85893" x2="39722" y2="95611"/>
                        <a14:foregroundMark x1="41886" y1="96552" x2="62751" y2="91379"/>
                        <a14:foregroundMark x1="63215" y1="91693" x2="75270" y2="84013"/>
                        <a14:foregroundMark x1="75270" y1="88088" x2="75270" y2="88088"/>
                        <a14:foregroundMark x1="83771" y1="76489" x2="92581" y2="76959"/>
                        <a14:foregroundMark x1="74189" y1="90282" x2="46059" y2="97022"/>
                        <a14:foregroundMark x1="39413" y1="97022" x2="31376" y2="87147"/>
                        <a14:foregroundMark x1="50696" y1="81661" x2="65224" y2="76332"/>
                        <a14:foregroundMark x1="44359" y1="71630" x2="50541" y2="78370"/>
                        <a14:foregroundMark x1="71097" y1="86991" x2="77280" y2="89342"/>
                      </a14:backgroundRemoval>
                    </a14:imgEffect>
                  </a14:imgLayer>
                </a14:imgProps>
              </a:ext>
              <a:ext uri="{28A0092B-C50C-407E-A947-70E740481C1C}">
                <a14:useLocalDpi xmlns:a14="http://schemas.microsoft.com/office/drawing/2010/main" val="0"/>
              </a:ext>
            </a:extLst>
          </a:blip>
          <a:stretch>
            <a:fillRect/>
          </a:stretch>
        </p:blipFill>
        <p:spPr>
          <a:xfrm>
            <a:off x="3429000" y="1540400"/>
            <a:ext cx="5181600" cy="5109634"/>
          </a:xfrm>
          <a:prstGeom prst="rect">
            <a:avLst/>
          </a:prstGeom>
        </p:spPr>
      </p:pic>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7" name="Picture 6">
            <a:extLst>
              <a:ext uri="{FF2B5EF4-FFF2-40B4-BE49-F238E27FC236}">
                <a16:creationId xmlns:a16="http://schemas.microsoft.com/office/drawing/2014/main" id="{BDEC6058-9663-407E-9109-968BCEF08F1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8" name="TextBox 7">
            <a:extLst>
              <a:ext uri="{FF2B5EF4-FFF2-40B4-BE49-F238E27FC236}">
                <a16:creationId xmlns:a16="http://schemas.microsoft.com/office/drawing/2014/main" id="{5CAD8D59-B749-42F3-9D28-27D9DEEE95E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6543660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latin typeface="Trajan Pro 3" panose="02020502050503020301" pitchFamily="18" charset="0"/>
              </a:rPr>
              <a:t>9) Stories</a:t>
            </a:r>
          </a:p>
        </p:txBody>
      </p:sp>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7" name="Picture 6">
            <a:extLst>
              <a:ext uri="{FF2B5EF4-FFF2-40B4-BE49-F238E27FC236}">
                <a16:creationId xmlns:a16="http://schemas.microsoft.com/office/drawing/2014/main" id="{BDEC6058-9663-407E-9109-968BCEF08F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8" name="TextBox 7">
            <a:extLst>
              <a:ext uri="{FF2B5EF4-FFF2-40B4-BE49-F238E27FC236}">
                <a16:creationId xmlns:a16="http://schemas.microsoft.com/office/drawing/2014/main" id="{5CAD8D59-B749-42F3-9D28-27D9DEEE95E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9" name="Picture 8"/>
          <p:cNvPicPr>
            <a:picLocks noChangeAspect="1"/>
          </p:cNvPicPr>
          <p:nvPr/>
        </p:nvPicPr>
        <p:blipFill>
          <a:blip r:embed="rId4" cstate="print">
            <a:extLst>
              <a:ext uri="{BEBA8EAE-BF5A-486C-A8C5-ECC9F3942E4B}">
                <a14:imgProps xmlns:a14="http://schemas.microsoft.com/office/drawing/2010/main">
                  <a14:imgLayer r:embed="rId5">
                    <a14:imgEffect>
                      <a14:backgroundRemoval t="0" b="100000" l="0" r="100000">
                        <a14:foregroundMark x1="13447" y1="76803" x2="13447" y2="76803"/>
                        <a14:foregroundMark x1="25811" y1="87461" x2="25811" y2="87461"/>
                        <a14:foregroundMark x1="14529" y1="82915" x2="15920" y2="72727"/>
                        <a14:foregroundMark x1="14529" y1="73041" x2="39258" y2="67555"/>
                        <a14:foregroundMark x1="42349" y1="90909" x2="41886" y2="69592"/>
                        <a14:foregroundMark x1="42658" y1="88401" x2="34621" y2="68495"/>
                        <a14:foregroundMark x1="22720" y1="79467" x2="28903" y2="76019"/>
                        <a14:foregroundMark x1="47604" y1="76959" x2="47604" y2="76959"/>
                        <a14:foregroundMark x1="52241" y1="86364" x2="52241" y2="86364"/>
                        <a14:foregroundMark x1="60278" y1="84639" x2="60278" y2="84639"/>
                        <a14:foregroundMark x1="67388" y1="83386" x2="67388" y2="83386"/>
                        <a14:foregroundMark x1="71097" y1="84483" x2="66615" y2="77273"/>
                        <a14:foregroundMark x1="67852" y1="68495" x2="67852" y2="68495"/>
                        <a14:foregroundMark x1="95363" y1="79154" x2="95363" y2="79154"/>
                        <a14:foregroundMark x1="84544" y1="78683" x2="84544" y2="78683"/>
                        <a14:foregroundMark x1="23493" y1="88401" x2="25966" y2="82445"/>
                        <a14:foregroundMark x1="6337" y1="72257" x2="36940" y2="69749"/>
                        <a14:foregroundMark x1="41731" y1="94201" x2="70325" y2="84483"/>
                        <a14:foregroundMark x1="40649" y1="88401" x2="61051" y2="79937"/>
                        <a14:foregroundMark x1="43431" y1="90439" x2="67388" y2="80251"/>
                        <a14:foregroundMark x1="55641" y1="75235" x2="62751" y2="88401"/>
                        <a14:foregroundMark x1="68624" y1="67712" x2="68624" y2="67712"/>
                        <a14:foregroundMark x1="56569" y1="93417" x2="56569" y2="93417"/>
                        <a14:foregroundMark x1="44359" y1="96082" x2="44359" y2="96082"/>
                        <a14:foregroundMark x1="38949" y1="94201" x2="34003" y2="78683"/>
                        <a14:foregroundMark x1="32303" y1="85893" x2="39722" y2="95611"/>
                        <a14:foregroundMark x1="41886" y1="96552" x2="62751" y2="91379"/>
                        <a14:foregroundMark x1="63215" y1="91693" x2="75270" y2="84013"/>
                        <a14:foregroundMark x1="75270" y1="88088" x2="75270" y2="88088"/>
                        <a14:foregroundMark x1="83771" y1="76489" x2="92581" y2="76959"/>
                        <a14:foregroundMark x1="74189" y1="90282" x2="46059" y2="97022"/>
                        <a14:foregroundMark x1="39413" y1="97022" x2="31376" y2="87147"/>
                        <a14:foregroundMark x1="50696" y1="81661" x2="65224" y2="76332"/>
                        <a14:foregroundMark x1="44359" y1="71630" x2="50541" y2="78370"/>
                        <a14:foregroundMark x1="71097" y1="86991" x2="77280" y2="89342"/>
                      </a14:backgroundRemoval>
                    </a14:imgEffect>
                  </a14:imgLayer>
                </a14:imgProps>
              </a:ext>
              <a:ext uri="{28A0092B-C50C-407E-A947-70E740481C1C}">
                <a14:useLocalDpi xmlns:a14="http://schemas.microsoft.com/office/drawing/2010/main" val="0"/>
              </a:ext>
            </a:extLst>
          </a:blip>
          <a:stretch>
            <a:fillRect/>
          </a:stretch>
        </p:blipFill>
        <p:spPr>
          <a:xfrm>
            <a:off x="3429000" y="1540400"/>
            <a:ext cx="5181600" cy="5109634"/>
          </a:xfrm>
          <a:prstGeom prst="rect">
            <a:avLst/>
          </a:prstGeom>
        </p:spPr>
      </p:pic>
    </p:spTree>
    <p:extLst>
      <p:ext uri="{BB962C8B-B14F-4D97-AF65-F5344CB8AC3E}">
        <p14:creationId xmlns:p14="http://schemas.microsoft.com/office/powerpoint/2010/main" val="32216700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0" y="1524000"/>
            <a:ext cx="8229600" cy="3810000"/>
          </a:xfrm>
        </p:spPr>
        <p:txBody>
          <a:bodyPr>
            <a:noAutofit/>
          </a:bodyPr>
          <a:lstStyle/>
          <a:p>
            <a:pPr rtl="1">
              <a:lnSpc>
                <a:spcPct val="150000"/>
              </a:lnSpc>
            </a:pPr>
            <a:r>
              <a:rPr lang="ar-EG" sz="6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رسول الله </a:t>
            </a:r>
            <a:r>
              <a:rPr lang="ar-EG" sz="6000" b="1"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صلع </a:t>
            </a:r>
            <a:r>
              <a:rPr lang="ar-EG" sz="6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انسس مولانا علي </a:t>
            </a:r>
            <a:r>
              <a:rPr lang="ar-EG" sz="6000" b="1"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ص ع </a:t>
            </a:r>
            <a:r>
              <a:rPr lang="ar-EG" sz="60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الامامين الاقدسين نسس انسس اصحاب كرام نسس قصـص سناؤتا</a:t>
            </a:r>
            <a:r>
              <a:rPr lang="ar-EG" sz="6000" b="1"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 </a:t>
            </a:r>
            <a:endParaRPr lang="en-US" sz="6000" b="1"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3" name="TextBox 2"/>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4" name="Picture 3">
            <a:extLst>
              <a:ext uri="{FF2B5EF4-FFF2-40B4-BE49-F238E27FC236}">
                <a16:creationId xmlns:a16="http://schemas.microsoft.com/office/drawing/2014/main" id="{1C0C7486-40DC-418E-9F7B-C3DCC19F953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E27EEBC3-CAC6-47A2-BB43-2E08271C0079}"/>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1378171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276600"/>
            <a:ext cx="11430000" cy="1143000"/>
          </a:xfrm>
        </p:spPr>
        <p:txBody>
          <a:bodyPr>
            <a:noAutofit/>
          </a:bodyPr>
          <a:lstStyle/>
          <a:p>
            <a:r>
              <a:rPr lang="ar-EG" sz="11500" b="1"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امير المؤمنين مولانا علي</a:t>
            </a:r>
            <a:r>
              <a:rPr lang="ar-EG" sz="11500" b="1"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rPr>
              <a:t>ص ع </a:t>
            </a:r>
            <a:endParaRPr lang="en-US" sz="11500" b="1" baseline="30000" dirty="0">
              <a:solidFill>
                <a:srgbClr val="FF0000"/>
              </a:solidFill>
              <a:latin typeface="Kanz-al-Marjaan" panose="03020500000000000000" pitchFamily="66" charset="-78"/>
              <a:ea typeface="Kanz-al-Marjaan" panose="03020500000000000000" pitchFamily="66" charset="-78"/>
              <a:cs typeface="Kanz-al-Marjaan" panose="03020500000000000000" pitchFamily="66" charset="-78"/>
            </a:endParaRPr>
          </a:p>
        </p:txBody>
      </p:sp>
      <p:pic>
        <p:nvPicPr>
          <p:cNvPr id="3" name="Picture 2">
            <a:extLst>
              <a:ext uri="{FF2B5EF4-FFF2-40B4-BE49-F238E27FC236}">
                <a16:creationId xmlns:a16="http://schemas.microsoft.com/office/drawing/2014/main" id="{8217C8BE-909F-457A-9EDB-58C14D4EE8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4" name="TextBox 3">
            <a:extLst>
              <a:ext uri="{FF2B5EF4-FFF2-40B4-BE49-F238E27FC236}">
                <a16:creationId xmlns:a16="http://schemas.microsoft.com/office/drawing/2014/main" id="{D7CEC6DA-DC87-4CEF-ACB3-0A509C7881F0}"/>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279560127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Trajan Pro 3" panose="02020502050503020301" pitchFamily="18" charset="0"/>
              </a:rPr>
              <a:t>10) Repetition</a:t>
            </a:r>
          </a:p>
        </p:txBody>
      </p:sp>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foregroundMark x1="14493" y1="28744" x2="14493" y2="28744"/>
                        <a14:foregroundMark x1="25604" y1="13043" x2="25604" y2="13043"/>
                        <a14:foregroundMark x1="33333" y1="32367" x2="33333" y2="32367"/>
                        <a14:foregroundMark x1="70773" y1="16667" x2="70773" y2="16667"/>
                        <a14:foregroundMark x1="84541" y1="31159" x2="84541" y2="31159"/>
                        <a14:foregroundMark x1="64251" y1="28986" x2="64251" y2="28986"/>
                        <a14:foregroundMark x1="81159" y1="80193" x2="81159" y2="80193"/>
                        <a14:foregroundMark x1="64493" y1="78019" x2="64493" y2="78019"/>
                        <a14:foregroundMark x1="27536" y1="64493" x2="27536" y2="64493"/>
                        <a14:foregroundMark x1="33092" y1="83333" x2="33092" y2="83333"/>
                        <a14:foregroundMark x1="13043" y1="79469" x2="13043" y2="79469"/>
                      </a14:backgroundRemoval>
                    </a14:imgEffect>
                  </a14:imgLayer>
                </a14:imgProps>
              </a:ext>
              <a:ext uri="{28A0092B-C50C-407E-A947-70E740481C1C}">
                <a14:useLocalDpi xmlns:a14="http://schemas.microsoft.com/office/drawing/2010/main" val="0"/>
              </a:ext>
            </a:extLst>
          </a:blip>
          <a:stretch>
            <a:fillRect/>
          </a:stretch>
        </p:blipFill>
        <p:spPr>
          <a:xfrm>
            <a:off x="3467100" y="1579418"/>
            <a:ext cx="5257800" cy="5257800"/>
          </a:xfrm>
          <a:prstGeom prst="rect">
            <a:avLst/>
          </a:prstGeom>
        </p:spPr>
      </p:pic>
      <p:sp>
        <p:nvSpPr>
          <p:cNvPr id="5" name="TextBox 4"/>
          <p:cNvSpPr txBox="1"/>
          <p:nvPr/>
        </p:nvSpPr>
        <p:spPr>
          <a:xfrm>
            <a:off x="1587057" y="6408227"/>
            <a:ext cx="3177793" cy="461665"/>
          </a:xfrm>
          <a:prstGeom prst="rect">
            <a:avLst/>
          </a:prstGeom>
          <a:noFill/>
        </p:spPr>
        <p:txBody>
          <a:bodyPr wrap="none" rtlCol="0">
            <a:spAutoFit/>
          </a:bodyPr>
          <a:lstStyle/>
          <a:p>
            <a:r>
              <a:rPr lang="en-US" dirty="0"/>
              <a:t>#</a:t>
            </a:r>
            <a:r>
              <a:rPr lang="en-US" sz="2400" dirty="0">
                <a:latin typeface="Trajan Pro 3" panose="02020502050503020301" pitchFamily="18" charset="0"/>
              </a:rPr>
              <a:t>Communication</a:t>
            </a:r>
            <a:endParaRPr lang="en-US" dirty="0">
              <a:latin typeface="Trajan Pro 3" panose="02020502050503020301" pitchFamily="18" charset="0"/>
            </a:endParaRPr>
          </a:p>
        </p:txBody>
      </p:sp>
      <p:sp>
        <p:nvSpPr>
          <p:cNvPr id="6" name="TextBox 5"/>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7" name="Picture 6">
            <a:extLst>
              <a:ext uri="{FF2B5EF4-FFF2-40B4-BE49-F238E27FC236}">
                <a16:creationId xmlns:a16="http://schemas.microsoft.com/office/drawing/2014/main" id="{ECA8824D-3C7F-4BE2-873E-B592C6CCE6E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8" name="TextBox 7">
            <a:extLst>
              <a:ext uri="{FF2B5EF4-FFF2-40B4-BE49-F238E27FC236}">
                <a16:creationId xmlns:a16="http://schemas.microsoft.com/office/drawing/2014/main" id="{49402790-AB7B-4026-B50F-4B6655487FC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744851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51710" y="1093124"/>
            <a:ext cx="9116291" cy="5764876"/>
          </a:xfrm>
          <a:prstGeom prst="rect">
            <a:avLst/>
          </a:prstGeom>
        </p:spPr>
      </p:pic>
      <p:sp>
        <p:nvSpPr>
          <p:cNvPr id="2" name="TextBox 1"/>
          <p:cNvSpPr txBox="1"/>
          <p:nvPr/>
        </p:nvSpPr>
        <p:spPr>
          <a:xfrm>
            <a:off x="1654113" y="304801"/>
            <a:ext cx="5978881" cy="584775"/>
          </a:xfrm>
          <a:prstGeom prst="rect">
            <a:avLst/>
          </a:prstGeom>
          <a:noFill/>
        </p:spPr>
        <p:txBody>
          <a:bodyPr wrap="none" rtlCol="0">
            <a:spAutoFit/>
          </a:bodyPr>
          <a:lstStyle/>
          <a:p>
            <a:r>
              <a:rPr lang="en-US" sz="3200" b="1" dirty="0">
                <a:latin typeface="Trajan Pro 3" panose="02020502050503020301" pitchFamily="18" charset="0"/>
              </a:rPr>
              <a:t>A</a:t>
            </a:r>
            <a:r>
              <a:rPr lang="en-US" sz="3200" b="1" dirty="0" smtClean="0">
                <a:latin typeface="Trajan Pro 3" panose="02020502050503020301" pitchFamily="18" charset="0"/>
              </a:rPr>
              <a:t> </a:t>
            </a:r>
            <a:r>
              <a:rPr lang="en-US" sz="3200" b="1" dirty="0">
                <a:latin typeface="Trajan Pro 3" panose="02020502050503020301" pitchFamily="18" charset="0"/>
              </a:rPr>
              <a:t>Key Strategy for communication</a:t>
            </a:r>
          </a:p>
        </p:txBody>
      </p:sp>
      <p:sp>
        <p:nvSpPr>
          <p:cNvPr id="4" name="TextBox 3"/>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5" name="Picture 4">
            <a:extLst>
              <a:ext uri="{FF2B5EF4-FFF2-40B4-BE49-F238E27FC236}">
                <a16:creationId xmlns:a16="http://schemas.microsoft.com/office/drawing/2014/main" id="{3B545D26-7B9A-4FCD-8598-29AF2C0170B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4D07F735-86F3-42C7-90A4-72A000F1B22C}"/>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4239834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additive="base">
                                        <p:cTn id="14" dur="500" fill="hold"/>
                                        <p:tgtEl>
                                          <p:spTgt spid="7"/>
                                        </p:tgtEl>
                                        <p:attrNameLst>
                                          <p:attrName>ppt_x</p:attrName>
                                        </p:attrNameLst>
                                      </p:cBhvr>
                                      <p:tavLst>
                                        <p:tav tm="0">
                                          <p:val>
                                            <p:strVal val="#ppt_x"/>
                                          </p:val>
                                        </p:tav>
                                        <p:tav tm="100000">
                                          <p:val>
                                            <p:strVal val="#ppt_x"/>
                                          </p:val>
                                        </p:tav>
                                      </p:tavLst>
                                    </p:anim>
                                    <p:anim calcmode="lin" valueType="num">
                                      <p:cBhvr additive="base">
                                        <p:cTn id="1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1" y="457200"/>
            <a:ext cx="8792307" cy="1524000"/>
          </a:xfrm>
          <a:prstGeom prst="rect">
            <a:avLst/>
          </a:prstGeom>
        </p:spPr>
      </p:pic>
      <p:sp>
        <p:nvSpPr>
          <p:cNvPr id="4" name="TextBox 3"/>
          <p:cNvSpPr txBox="1"/>
          <p:nvPr/>
        </p:nvSpPr>
        <p:spPr>
          <a:xfrm>
            <a:off x="1878565" y="2667000"/>
            <a:ext cx="8437742" cy="3046988"/>
          </a:xfrm>
          <a:prstGeom prst="rect">
            <a:avLst/>
          </a:prstGeom>
          <a:noFill/>
        </p:spPr>
        <p:txBody>
          <a:bodyPr wrap="square" rtlCol="0">
            <a:spAutoFit/>
          </a:bodyPr>
          <a:lstStyle/>
          <a:p>
            <a:pPr marL="685800" indent="-685800">
              <a:buFont typeface="Arial" panose="020B0604020202020204" pitchFamily="34" charset="0"/>
              <a:buChar char="•"/>
            </a:pPr>
            <a:r>
              <a:rPr lang="en-US" sz="4800" dirty="0">
                <a:latin typeface="Trajan Pro 3" panose="02020502050503020301" pitchFamily="18" charset="0"/>
              </a:rPr>
              <a:t>Condemn the act , not the child</a:t>
            </a:r>
          </a:p>
          <a:p>
            <a:pPr marL="685800" indent="-685800">
              <a:buFont typeface="Arial" panose="020B0604020202020204" pitchFamily="34" charset="0"/>
              <a:buChar char="•"/>
            </a:pPr>
            <a:r>
              <a:rPr lang="en-US" sz="4800" dirty="0">
                <a:latin typeface="Trajan Pro 3" panose="02020502050503020301" pitchFamily="18" charset="0"/>
              </a:rPr>
              <a:t>Praise the act, not the child</a:t>
            </a:r>
          </a:p>
        </p:txBody>
      </p:sp>
      <p:sp>
        <p:nvSpPr>
          <p:cNvPr id="5" name="TextBox 4"/>
          <p:cNvSpPr txBox="1"/>
          <p:nvPr/>
        </p:nvSpPr>
        <p:spPr>
          <a:xfrm>
            <a:off x="1752600" y="6396336"/>
            <a:ext cx="4835298" cy="461665"/>
          </a:xfrm>
          <a:prstGeom prst="rect">
            <a:avLst/>
          </a:prstGeom>
          <a:noFill/>
        </p:spPr>
        <p:txBody>
          <a:bodyPr wrap="none" rtlCol="0">
            <a:spAutoFit/>
          </a:bodyPr>
          <a:lstStyle/>
          <a:p>
            <a:r>
              <a:rPr lang="en-US" sz="2400" dirty="0">
                <a:latin typeface="Trajan Pro 3" panose="02020502050503020301" pitchFamily="18" charset="0"/>
              </a:rPr>
              <a:t>#Communication strategy</a:t>
            </a:r>
          </a:p>
        </p:txBody>
      </p:sp>
      <p:sp>
        <p:nvSpPr>
          <p:cNvPr id="6" name="TextBox 5"/>
          <p:cNvSpPr txBox="1"/>
          <p:nvPr/>
        </p:nvSpPr>
        <p:spPr>
          <a:xfrm>
            <a:off x="1752600" y="1600201"/>
            <a:ext cx="6705600" cy="830997"/>
          </a:xfrm>
          <a:prstGeom prst="rect">
            <a:avLst/>
          </a:prstGeom>
          <a:noFill/>
        </p:spPr>
        <p:txBody>
          <a:bodyPr wrap="square" rtlCol="0">
            <a:spAutoFit/>
          </a:bodyPr>
          <a:lstStyle/>
          <a:p>
            <a:r>
              <a:rPr lang="en-US" sz="4800" dirty="0">
                <a:solidFill>
                  <a:srgbClr val="FF0000"/>
                </a:solidFill>
                <a:latin typeface="Adobe Garamond Pro Bold" panose="02020702060506020403" pitchFamily="18" charset="0"/>
              </a:rPr>
              <a:t>GROWTH MINDSET</a:t>
            </a:r>
          </a:p>
        </p:txBody>
      </p:sp>
      <p:sp>
        <p:nvSpPr>
          <p:cNvPr id="7" name="TextBox 6"/>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8" name="Picture 7">
            <a:extLst>
              <a:ext uri="{FF2B5EF4-FFF2-40B4-BE49-F238E27FC236}">
                <a16:creationId xmlns:a16="http://schemas.microsoft.com/office/drawing/2014/main" id="{8D96E4E8-0467-40B7-AC54-7082AEB5FA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9" name="TextBox 8">
            <a:extLst>
              <a:ext uri="{FF2B5EF4-FFF2-40B4-BE49-F238E27FC236}">
                <a16:creationId xmlns:a16="http://schemas.microsoft.com/office/drawing/2014/main" id="{41D3C4F3-7398-45AF-8A2F-BDF35F5D5EC7}"/>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60120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fade">
                                      <p:cBhvr>
                                        <p:cTn id="12" dur="1000"/>
                                        <p:tgtEl>
                                          <p:spTgt spid="4">
                                            <p:txEl>
                                              <p:pRg st="0" end="0"/>
                                            </p:txEl>
                                          </p:spTgt>
                                        </p:tgtEl>
                                      </p:cBhvr>
                                    </p:animEffect>
                                    <p:anim calcmode="lin" valueType="num">
                                      <p:cBhvr>
                                        <p:cTn id="13"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xEl>
                                              <p:pRg st="1" end="1"/>
                                            </p:txEl>
                                          </p:spTgt>
                                        </p:tgtEl>
                                        <p:attrNameLst>
                                          <p:attrName>style.visibility</p:attrName>
                                        </p:attrNameLst>
                                      </p:cBhvr>
                                      <p:to>
                                        <p:strVal val="visible"/>
                                      </p:to>
                                    </p:set>
                                    <p:animEffect transition="in" filter="fade">
                                      <p:cBhvr>
                                        <p:cTn id="19" dur="1000"/>
                                        <p:tgtEl>
                                          <p:spTgt spid="4">
                                            <p:txEl>
                                              <p:pRg st="1" end="1"/>
                                            </p:txEl>
                                          </p:spTgt>
                                        </p:tgtEl>
                                      </p:cBhvr>
                                    </p:animEffect>
                                    <p:anim calcmode="lin" valueType="num">
                                      <p:cBhvr>
                                        <p:cTn id="20"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BEBA8EAE-BF5A-486C-A8C5-ECC9F3942E4B}">
                <a14:imgProps xmlns:a14="http://schemas.microsoft.com/office/drawing/2010/main">
                  <a14:imgLayer r:embed="rId4">
                    <a14:imgEffect>
                      <a14:backgroundRemoval t="0" b="100000" l="0" r="100000"/>
                    </a14:imgEffect>
                  </a14:imgLayer>
                </a14:imgProps>
              </a:ext>
              <a:ext uri="{28A0092B-C50C-407E-A947-70E740481C1C}">
                <a14:useLocalDpi xmlns:a14="http://schemas.microsoft.com/office/drawing/2010/main" val="0"/>
              </a:ext>
            </a:extLst>
          </a:blip>
          <a:stretch>
            <a:fillRect/>
          </a:stretch>
        </p:blipFill>
        <p:spPr>
          <a:xfrm>
            <a:off x="1371600" y="2145693"/>
            <a:ext cx="9677400" cy="4477813"/>
          </a:xfrm>
          <a:prstGeom prst="rect">
            <a:avLst/>
          </a:prstGeom>
        </p:spPr>
      </p:pic>
      <p:sp>
        <p:nvSpPr>
          <p:cNvPr id="2" name="Title 1"/>
          <p:cNvSpPr>
            <a:spLocks noGrp="1"/>
          </p:cNvSpPr>
          <p:nvPr>
            <p:ph type="title"/>
          </p:nvPr>
        </p:nvSpPr>
        <p:spPr>
          <a:xfrm>
            <a:off x="1981200" y="381000"/>
            <a:ext cx="8229600" cy="1143000"/>
          </a:xfrm>
        </p:spPr>
        <p:txBody>
          <a:bodyPr>
            <a:normAutofit fontScale="90000"/>
          </a:bodyPr>
          <a:lstStyle/>
          <a:p>
            <a:r>
              <a:rPr lang="en-US" sz="6000" dirty="0">
                <a:latin typeface="Trajan Pro 3" panose="02020502050503020301" pitchFamily="18" charset="0"/>
              </a:rPr>
              <a:t>Disciplining and Rewarding</a:t>
            </a:r>
          </a:p>
        </p:txBody>
      </p:sp>
      <p:sp>
        <p:nvSpPr>
          <p:cNvPr id="3" name="TextBox 2"/>
          <p:cNvSpPr txBox="1"/>
          <p:nvPr/>
        </p:nvSpPr>
        <p:spPr>
          <a:xfrm>
            <a:off x="2363568" y="2249270"/>
            <a:ext cx="7464864" cy="646331"/>
          </a:xfrm>
          <a:prstGeom prst="rect">
            <a:avLst/>
          </a:prstGeom>
          <a:noFill/>
        </p:spPr>
        <p:txBody>
          <a:bodyPr wrap="none" rtlCol="0">
            <a:spAutoFit/>
          </a:bodyPr>
          <a:lstStyle/>
          <a:p>
            <a:r>
              <a:rPr lang="en-US" sz="3600" dirty="0">
                <a:latin typeface="Trajan Pro 3" panose="02020502050503020301" pitchFamily="18" charset="0"/>
              </a:rPr>
              <a:t>Disciplining vs punishment</a:t>
            </a:r>
          </a:p>
        </p:txBody>
      </p:sp>
      <p:sp>
        <p:nvSpPr>
          <p:cNvPr id="5" name="TextBox 4"/>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6" name="Picture 5">
            <a:extLst>
              <a:ext uri="{FF2B5EF4-FFF2-40B4-BE49-F238E27FC236}">
                <a16:creationId xmlns:a16="http://schemas.microsoft.com/office/drawing/2014/main" id="{CEECED32-9329-4660-9B26-9A5A224C916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9FF03664-4555-42D5-816B-1EE1D32B57C6}"/>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53197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ppt_x"/>
                                          </p:val>
                                        </p:tav>
                                        <p:tav tm="100000">
                                          <p:val>
                                            <p:strVal val="#ppt_x"/>
                                          </p:val>
                                        </p:tav>
                                      </p:tavLst>
                                    </p:anim>
                                    <p:anim calcmode="lin" valueType="num">
                                      <p:cBhvr additive="base">
                                        <p:cTn id="2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828800" y="990601"/>
            <a:ext cx="8534400" cy="5632311"/>
          </a:xfrm>
          <a:prstGeom prst="rect">
            <a:avLst/>
          </a:prstGeom>
        </p:spPr>
        <p:txBody>
          <a:bodyPr wrap="square">
            <a:spAutoFit/>
          </a:bodyPr>
          <a:lstStyle/>
          <a:p>
            <a:r>
              <a:rPr lang="en-US" sz="4000" b="1" dirty="0">
                <a:latin typeface="Trajan Pro 3" panose="02020502050503020301" pitchFamily="18" charset="0"/>
              </a:rPr>
              <a:t>Punishment</a:t>
            </a:r>
            <a:r>
              <a:rPr lang="en-US" sz="4000" dirty="0">
                <a:latin typeface="Trajan Pro 3" panose="02020502050503020301" pitchFamily="18" charset="0"/>
              </a:rPr>
              <a:t> </a:t>
            </a:r>
            <a:r>
              <a:rPr lang="en-US" sz="4000" b="1" dirty="0">
                <a:solidFill>
                  <a:srgbClr val="FF0000"/>
                </a:solidFill>
                <a:latin typeface="Trajan Pro 3" panose="02020502050503020301" pitchFamily="18" charset="0"/>
              </a:rPr>
              <a:t>creates a final solution with the adult </a:t>
            </a:r>
            <a:r>
              <a:rPr lang="en-US" sz="4000" dirty="0">
                <a:latin typeface="Trajan Pro 3" panose="02020502050503020301" pitchFamily="18" charset="0"/>
              </a:rPr>
              <a:t>acting as judge, jury and executioner</a:t>
            </a:r>
            <a:r>
              <a:rPr lang="en-US" sz="4000" b="1" u="sng" dirty="0">
                <a:latin typeface="Trajan Pro 3" panose="02020502050503020301" pitchFamily="18" charset="0"/>
              </a:rPr>
              <a:t>.</a:t>
            </a:r>
          </a:p>
          <a:p>
            <a:endParaRPr lang="en-US" sz="4000" dirty="0">
              <a:solidFill>
                <a:srgbClr val="404040"/>
              </a:solidFill>
              <a:latin typeface="Trajan Pro 3" panose="02020502050503020301" pitchFamily="18" charset="0"/>
            </a:endParaRPr>
          </a:p>
          <a:p>
            <a:r>
              <a:rPr lang="en-US" sz="4000" b="1" dirty="0">
                <a:solidFill>
                  <a:srgbClr val="404040"/>
                </a:solidFill>
                <a:latin typeface="Trajan Pro 3" panose="02020502050503020301" pitchFamily="18" charset="0"/>
              </a:rPr>
              <a:t>Discipline</a:t>
            </a:r>
            <a:r>
              <a:rPr lang="en-US" sz="4000" dirty="0">
                <a:solidFill>
                  <a:srgbClr val="404040"/>
                </a:solidFill>
                <a:latin typeface="Trajan Pro 3" panose="02020502050503020301" pitchFamily="18" charset="0"/>
              </a:rPr>
              <a:t> </a:t>
            </a:r>
            <a:r>
              <a:rPr lang="en-US" sz="4000" b="1" dirty="0">
                <a:solidFill>
                  <a:srgbClr val="FF0000"/>
                </a:solidFill>
                <a:latin typeface="Trajan Pro 3" panose="02020502050503020301" pitchFamily="18" charset="0"/>
              </a:rPr>
              <a:t>creates dialogue and communication with the adult</a:t>
            </a:r>
            <a:r>
              <a:rPr lang="en-US" sz="4000" dirty="0">
                <a:solidFill>
                  <a:srgbClr val="404040"/>
                </a:solidFill>
                <a:latin typeface="Trajan Pro 3" panose="02020502050503020301" pitchFamily="18" charset="0"/>
              </a:rPr>
              <a:t> acting as </a:t>
            </a:r>
            <a:r>
              <a:rPr lang="en-US" sz="4000" b="1" u="sng" dirty="0">
                <a:solidFill>
                  <a:srgbClr val="FF0000"/>
                </a:solidFill>
                <a:latin typeface="Trajan Pro 3" panose="02020502050503020301" pitchFamily="18" charset="0"/>
              </a:rPr>
              <a:t>teacher</a:t>
            </a:r>
          </a:p>
        </p:txBody>
      </p:sp>
      <p:sp>
        <p:nvSpPr>
          <p:cNvPr id="4" name="TextBox 3"/>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5" name="Picture 4">
            <a:extLst>
              <a:ext uri="{FF2B5EF4-FFF2-40B4-BE49-F238E27FC236}">
                <a16:creationId xmlns:a16="http://schemas.microsoft.com/office/drawing/2014/main" id="{671392B4-16AF-431C-9940-2D42FA26947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175171DF-DE07-4856-9619-6457C3C97133}"/>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1841636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barn(inVertical)">
                                      <p:cBhvr>
                                        <p:cTn id="12"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304800"/>
            <a:ext cx="8229600" cy="1143000"/>
          </a:xfrm>
        </p:spPr>
        <p:txBody>
          <a:bodyPr>
            <a:normAutofit/>
          </a:bodyPr>
          <a:lstStyle/>
          <a:p>
            <a:r>
              <a:rPr lang="en-US" dirty="0">
                <a:latin typeface="Trajan Pro 3" panose="02020502050503020301" pitchFamily="18" charset="0"/>
              </a:rPr>
              <a:t>How to Discipline</a:t>
            </a:r>
          </a:p>
        </p:txBody>
      </p:sp>
      <p:sp>
        <p:nvSpPr>
          <p:cNvPr id="3" name="TextBox 2"/>
          <p:cNvSpPr txBox="1"/>
          <p:nvPr/>
        </p:nvSpPr>
        <p:spPr>
          <a:xfrm>
            <a:off x="626339" y="1676400"/>
            <a:ext cx="10897983" cy="2923877"/>
          </a:xfrm>
          <a:prstGeom prst="rect">
            <a:avLst/>
          </a:prstGeom>
          <a:noFill/>
        </p:spPr>
        <p:txBody>
          <a:bodyPr wrap="none" rtlCol="0">
            <a:spAutoFit/>
          </a:bodyPr>
          <a:lstStyle/>
          <a:p>
            <a:pPr marL="457200" indent="-457200">
              <a:lnSpc>
                <a:spcPct val="200000"/>
              </a:lnSpc>
              <a:buFont typeface="Wingdings" panose="05000000000000000000" pitchFamily="2" charset="2"/>
              <a:buChar char="q"/>
            </a:pPr>
            <a:r>
              <a:rPr lang="en-US" sz="3200" dirty="0">
                <a:latin typeface="Trajan Pro 3" panose="02020502050503020301" pitchFamily="18" charset="0"/>
              </a:rPr>
              <a:t>Correct the idea and then the application.</a:t>
            </a:r>
          </a:p>
          <a:p>
            <a:pPr marL="457200" indent="-457200">
              <a:lnSpc>
                <a:spcPct val="200000"/>
              </a:lnSpc>
              <a:buFont typeface="Wingdings" panose="05000000000000000000" pitchFamily="2" charset="2"/>
              <a:buChar char="q"/>
            </a:pPr>
            <a:r>
              <a:rPr lang="en-US" sz="3200" dirty="0">
                <a:latin typeface="Trajan Pro 3" panose="02020502050503020301" pitchFamily="18" charset="0"/>
              </a:rPr>
              <a:t>Permission.</a:t>
            </a:r>
          </a:p>
          <a:p>
            <a:pPr marL="457200" indent="-457200">
              <a:lnSpc>
                <a:spcPct val="200000"/>
              </a:lnSpc>
              <a:buFont typeface="Wingdings" panose="05000000000000000000" pitchFamily="2" charset="2"/>
              <a:buChar char="q"/>
            </a:pPr>
            <a:r>
              <a:rPr lang="en-US" sz="3200" dirty="0">
                <a:latin typeface="Trajan Pro 3" panose="02020502050503020301" pitchFamily="18" charset="0"/>
              </a:rPr>
              <a:t>Never show rage.</a:t>
            </a:r>
          </a:p>
        </p:txBody>
      </p:sp>
      <p:sp>
        <p:nvSpPr>
          <p:cNvPr id="4" name="TextBox 3"/>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5" name="Picture 4">
            <a:extLst>
              <a:ext uri="{FF2B5EF4-FFF2-40B4-BE49-F238E27FC236}">
                <a16:creationId xmlns:a16="http://schemas.microsoft.com/office/drawing/2014/main" id="{DFD89E75-6970-406E-A4F7-A6371073188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6" name="TextBox 5">
            <a:extLst>
              <a:ext uri="{FF2B5EF4-FFF2-40B4-BE49-F238E27FC236}">
                <a16:creationId xmlns:a16="http://schemas.microsoft.com/office/drawing/2014/main" id="{47C863E4-BDF8-4761-A090-DD2EC586B439}"/>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2119968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fade">
                                      <p:cBhvr>
                                        <p:cTn id="12" dur="1000"/>
                                        <p:tgtEl>
                                          <p:spTgt spid="3">
                                            <p:txEl>
                                              <p:pRg st="0" end="0"/>
                                            </p:txEl>
                                          </p:spTgt>
                                        </p:tgtEl>
                                      </p:cBhvr>
                                    </p:animEffect>
                                    <p:anim calcmode="lin" valueType="num">
                                      <p:cBhvr>
                                        <p:cTn id="13"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401782"/>
            <a:ext cx="8229600" cy="1143000"/>
          </a:xfrm>
        </p:spPr>
        <p:txBody>
          <a:bodyPr/>
          <a:lstStyle/>
          <a:p>
            <a:r>
              <a:rPr lang="en-US" dirty="0">
                <a:latin typeface="Trajan Pro 3" panose="02020502050503020301" pitchFamily="18" charset="0"/>
              </a:rPr>
              <a:t>How to Reward?</a:t>
            </a:r>
          </a:p>
        </p:txBody>
      </p:sp>
      <p:sp>
        <p:nvSpPr>
          <p:cNvPr id="3" name="Rectangle 2"/>
          <p:cNvSpPr/>
          <p:nvPr/>
        </p:nvSpPr>
        <p:spPr>
          <a:xfrm>
            <a:off x="2057400" y="1544783"/>
            <a:ext cx="7772400" cy="1870705"/>
          </a:xfrm>
          <a:prstGeom prst="rect">
            <a:avLst/>
          </a:prstGeom>
        </p:spPr>
        <p:txBody>
          <a:bodyPr wrap="square">
            <a:spAutoFit/>
          </a:bodyPr>
          <a:lstStyle/>
          <a:p>
            <a:pPr marL="342900" indent="-342900">
              <a:lnSpc>
                <a:spcPct val="107000"/>
              </a:lnSpc>
              <a:buFont typeface="Wingdings" panose="05000000000000000000" pitchFamily="2" charset="2"/>
              <a:buChar char=""/>
            </a:pPr>
            <a:r>
              <a:rPr lang="en-US" sz="3600" dirty="0">
                <a:solidFill>
                  <a:srgbClr val="000000"/>
                </a:solidFill>
                <a:latin typeface="Trajan Pro 3" panose="02020502050503020301" pitchFamily="18" charset="0"/>
                <a:ea typeface="Calibri" panose="020F0502020204030204" pitchFamily="34" charset="0"/>
              </a:rPr>
              <a:t>Kiss on the forehead</a:t>
            </a:r>
            <a:endParaRPr lang="en-US" sz="1600" dirty="0">
              <a:solidFill>
                <a:srgbClr val="000000"/>
              </a:solidFill>
              <a:latin typeface="Trajan Pro 3" panose="02020502050503020301" pitchFamily="18" charset="0"/>
              <a:ea typeface="Calibri" panose="020F0502020204030204" pitchFamily="34" charset="0"/>
            </a:endParaRPr>
          </a:p>
          <a:p>
            <a:pPr marL="342900" indent="-342900">
              <a:lnSpc>
                <a:spcPct val="107000"/>
              </a:lnSpc>
              <a:buFont typeface="Wingdings" panose="05000000000000000000" pitchFamily="2" charset="2"/>
              <a:buChar char=""/>
            </a:pPr>
            <a:r>
              <a:rPr lang="en-US" sz="3600" dirty="0">
                <a:solidFill>
                  <a:srgbClr val="000000"/>
                </a:solidFill>
                <a:latin typeface="Trajan Pro 3" panose="02020502050503020301" pitchFamily="18" charset="0"/>
                <a:ea typeface="Calibri" panose="020F0502020204030204" pitchFamily="34" charset="0"/>
              </a:rPr>
              <a:t>Play with them</a:t>
            </a:r>
            <a:endParaRPr lang="en-US" sz="1600" dirty="0">
              <a:solidFill>
                <a:srgbClr val="000000"/>
              </a:solidFill>
              <a:latin typeface="Trajan Pro 3" panose="02020502050503020301" pitchFamily="18" charset="0"/>
              <a:ea typeface="Calibri" panose="020F0502020204030204" pitchFamily="34" charset="0"/>
            </a:endParaRPr>
          </a:p>
          <a:p>
            <a:pPr marL="342900" indent="-342900">
              <a:lnSpc>
                <a:spcPct val="107000"/>
              </a:lnSpc>
              <a:buFont typeface="Wingdings" panose="05000000000000000000" pitchFamily="2" charset="2"/>
              <a:buChar char=""/>
            </a:pPr>
            <a:r>
              <a:rPr lang="en-US" sz="3600" dirty="0">
                <a:solidFill>
                  <a:srgbClr val="000000"/>
                </a:solidFill>
                <a:latin typeface="Trajan Pro 3" panose="02020502050503020301" pitchFamily="18" charset="0"/>
                <a:ea typeface="Calibri" panose="020F0502020204030204" pitchFamily="34" charset="0"/>
              </a:rPr>
              <a:t>Rub on the head</a:t>
            </a:r>
            <a:endParaRPr lang="en-US" sz="1600" dirty="0">
              <a:solidFill>
                <a:srgbClr val="000000"/>
              </a:solidFill>
              <a:latin typeface="Trajan Pro 3" panose="02020502050503020301" pitchFamily="18" charset="0"/>
              <a:ea typeface="Calibri" panose="020F0502020204030204" pitchFamily="34" charset="0"/>
            </a:endParaRPr>
          </a:p>
        </p:txBody>
      </p:sp>
      <p:sp>
        <p:nvSpPr>
          <p:cNvPr id="4" name="Rectangle 3"/>
          <p:cNvSpPr/>
          <p:nvPr/>
        </p:nvSpPr>
        <p:spPr>
          <a:xfrm>
            <a:off x="2057400" y="3962401"/>
            <a:ext cx="8458200" cy="1815882"/>
          </a:xfrm>
          <a:prstGeom prst="rect">
            <a:avLst/>
          </a:prstGeom>
        </p:spPr>
        <p:txBody>
          <a:bodyPr wrap="square">
            <a:spAutoFit/>
          </a:bodyPr>
          <a:lstStyle/>
          <a:p>
            <a:pPr marL="342900" indent="-342900">
              <a:buFont typeface="+mj-lt"/>
              <a:buAutoNum type="alphaLcPeriod"/>
            </a:pPr>
            <a:r>
              <a:rPr lang="en-US" sz="2800" dirty="0">
                <a:latin typeface="Trajan Pro 3" panose="02020502050503020301" pitchFamily="18" charset="0"/>
              </a:rPr>
              <a:t>Do not make your child inclined towards greed as a habit</a:t>
            </a:r>
          </a:p>
          <a:p>
            <a:pPr marL="342900" indent="-342900">
              <a:buFont typeface="+mj-lt"/>
              <a:buAutoNum type="alphaLcPeriod"/>
            </a:pPr>
            <a:r>
              <a:rPr lang="en-US" sz="2800" dirty="0">
                <a:latin typeface="Trajan Pro 3" panose="02020502050503020301" pitchFamily="18" charset="0"/>
              </a:rPr>
              <a:t>Do not promote instant physical rewards</a:t>
            </a:r>
          </a:p>
          <a:p>
            <a:pPr marL="342900" indent="-342900">
              <a:buFont typeface="+mj-lt"/>
              <a:buAutoNum type="alphaLcPeriod"/>
            </a:pPr>
            <a:r>
              <a:rPr lang="en-US" sz="2800" b="1" dirty="0">
                <a:latin typeface="Trajan Pro 3" panose="02020502050503020301" pitchFamily="18" charset="0"/>
              </a:rPr>
              <a:t>Promote lofty rewards </a:t>
            </a:r>
          </a:p>
        </p:txBody>
      </p:sp>
      <p:sp>
        <p:nvSpPr>
          <p:cNvPr id="5" name="TextBox 4"/>
          <p:cNvSpPr txBox="1"/>
          <p:nvPr/>
        </p:nvSpPr>
        <p:spPr>
          <a:xfrm rot="16200000">
            <a:off x="-809478" y="2656394"/>
            <a:ext cx="2245295" cy="584775"/>
          </a:xfrm>
          <a:prstGeom prst="rect">
            <a:avLst/>
          </a:prstGeom>
          <a:noFill/>
        </p:spPr>
        <p:txBody>
          <a:bodyPr wrap="none" rtlCol="0">
            <a:spAutoFit/>
          </a:bodyPr>
          <a:lstStyle/>
          <a:p>
            <a:r>
              <a:rPr lang="en-US" sz="3200" dirty="0">
                <a:solidFill>
                  <a:schemeClr val="accent6">
                    <a:lumMod val="50000"/>
                  </a:schemeClr>
                </a:solidFill>
              </a:rPr>
              <a:t>NURTURING</a:t>
            </a:r>
            <a:endParaRPr lang="en-US" sz="3200" dirty="0">
              <a:solidFill>
                <a:schemeClr val="accent6">
                  <a:lumMod val="50000"/>
                </a:schemeClr>
              </a:solidFill>
              <a:latin typeface="Trajan Pro 3" panose="02020502050503020301" pitchFamily="18" charset="0"/>
            </a:endParaRPr>
          </a:p>
        </p:txBody>
      </p:sp>
      <p:pic>
        <p:nvPicPr>
          <p:cNvPr id="6" name="Picture 5">
            <a:extLst>
              <a:ext uri="{FF2B5EF4-FFF2-40B4-BE49-F238E27FC236}">
                <a16:creationId xmlns:a16="http://schemas.microsoft.com/office/drawing/2014/main" id="{FB612EBA-AE68-4023-BFA4-DA4E63D84D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7" name="TextBox 6">
            <a:extLst>
              <a:ext uri="{FF2B5EF4-FFF2-40B4-BE49-F238E27FC236}">
                <a16:creationId xmlns:a16="http://schemas.microsoft.com/office/drawing/2014/main" id="{D88DC71B-5F1E-4962-B17A-9FCB3B595C8E}"/>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198367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0" end="0"/>
                                            </p:txEl>
                                          </p:spTgt>
                                        </p:tgtEl>
                                        <p:attrNameLst>
                                          <p:attrName>style.visibility</p:attrName>
                                        </p:attrNameLst>
                                      </p:cBhvr>
                                      <p:to>
                                        <p:strVal val="visible"/>
                                      </p:to>
                                    </p:set>
                                    <p:animEffect transition="in" filter="fade">
                                      <p:cBhvr>
                                        <p:cTn id="14" dur="1000"/>
                                        <p:tgtEl>
                                          <p:spTgt spid="3">
                                            <p:txEl>
                                              <p:pRg st="0" end="0"/>
                                            </p:txEl>
                                          </p:spTgt>
                                        </p:tgtEl>
                                      </p:cBhvr>
                                    </p:animEffect>
                                    <p:anim calcmode="lin" valueType="num">
                                      <p:cBhvr>
                                        <p:cTn id="15"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fade">
                                      <p:cBhvr>
                                        <p:cTn id="21" dur="1000"/>
                                        <p:tgtEl>
                                          <p:spTgt spid="3">
                                            <p:txEl>
                                              <p:pRg st="1" end="1"/>
                                            </p:txEl>
                                          </p:spTgt>
                                        </p:tgtEl>
                                      </p:cBhvr>
                                    </p:animEffect>
                                    <p:anim calcmode="lin" valueType="num">
                                      <p:cBhvr>
                                        <p:cTn id="22"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1000"/>
                                        <p:tgtEl>
                                          <p:spTgt spid="3">
                                            <p:txEl>
                                              <p:pRg st="2" end="2"/>
                                            </p:txEl>
                                          </p:spTgt>
                                        </p:tgtEl>
                                      </p:cBhvr>
                                    </p:animEffect>
                                    <p:anim calcmode="lin" valueType="num">
                                      <p:cBhvr>
                                        <p:cTn id="29"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0" end="0"/>
                                            </p:txEl>
                                          </p:spTgt>
                                        </p:tgtEl>
                                        <p:attrNameLst>
                                          <p:attrName>style.visibility</p:attrName>
                                        </p:attrNameLst>
                                      </p:cBhvr>
                                      <p:to>
                                        <p:strVal val="visible"/>
                                      </p:to>
                                    </p:set>
                                    <p:animEffect transition="in" filter="fade">
                                      <p:cBhvr>
                                        <p:cTn id="35" dur="1000"/>
                                        <p:tgtEl>
                                          <p:spTgt spid="4">
                                            <p:txEl>
                                              <p:pRg st="0" end="0"/>
                                            </p:txEl>
                                          </p:spTgt>
                                        </p:tgtEl>
                                      </p:cBhvr>
                                    </p:animEffect>
                                    <p:anim calcmode="lin" valueType="num">
                                      <p:cBhvr>
                                        <p:cTn id="36" dur="1000" fill="hold"/>
                                        <p:tgtEl>
                                          <p:spTgt spid="4">
                                            <p:txEl>
                                              <p:pRg st="0" end="0"/>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1" end="1"/>
                                            </p:txEl>
                                          </p:spTgt>
                                        </p:tgtEl>
                                        <p:attrNameLst>
                                          <p:attrName>style.visibility</p:attrName>
                                        </p:attrNameLst>
                                      </p:cBhvr>
                                      <p:to>
                                        <p:strVal val="visible"/>
                                      </p:to>
                                    </p:set>
                                    <p:animEffect transition="in" filter="fade">
                                      <p:cBhvr>
                                        <p:cTn id="42" dur="1000"/>
                                        <p:tgtEl>
                                          <p:spTgt spid="4">
                                            <p:txEl>
                                              <p:pRg st="1" end="1"/>
                                            </p:txEl>
                                          </p:spTgt>
                                        </p:tgtEl>
                                      </p:cBhvr>
                                    </p:animEffect>
                                    <p:anim calcmode="lin" valueType="num">
                                      <p:cBhvr>
                                        <p:cTn id="43"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Effect transition="in" filter="fade">
                                      <p:cBhvr>
                                        <p:cTn id="49" dur="1000"/>
                                        <p:tgtEl>
                                          <p:spTgt spid="4">
                                            <p:txEl>
                                              <p:pRg st="2" end="2"/>
                                            </p:txEl>
                                          </p:spTgt>
                                        </p:tgtEl>
                                      </p:cBhvr>
                                    </p:animEffect>
                                    <p:anim calcmode="lin" valueType="num">
                                      <p:cBhvr>
                                        <p:cTn id="50"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971800" y="2514600"/>
            <a:ext cx="7239000" cy="2215991"/>
          </a:xfrm>
          <a:prstGeom prst="rect">
            <a:avLst/>
          </a:prstGeom>
          <a:noFill/>
        </p:spPr>
        <p:txBody>
          <a:bodyPr wrap="square" rtlCol="0">
            <a:spAutoFit/>
          </a:bodyPr>
          <a:lstStyle/>
          <a:p>
            <a:r>
              <a:rPr lang="ar-EG" sz="13800" dirty="0">
                <a:latin typeface="Kanz-al-Marjaan" panose="03020500000000000000" pitchFamily="66" charset="-78"/>
                <a:ea typeface="Kanz-al-Marjaan" panose="03020500000000000000" pitchFamily="66" charset="-78"/>
                <a:cs typeface="Kanz-al-Marjaan" panose="03020500000000000000" pitchFamily="66" charset="-78"/>
              </a:rPr>
              <a:t>مولى ني امانة</a:t>
            </a:r>
          </a:p>
        </p:txBody>
      </p:sp>
      <p:pic>
        <p:nvPicPr>
          <p:cNvPr id="4" name="Picture 3">
            <a:extLst>
              <a:ext uri="{FF2B5EF4-FFF2-40B4-BE49-F238E27FC236}">
                <a16:creationId xmlns:a16="http://schemas.microsoft.com/office/drawing/2014/main" id="{A5EF1649-FC62-4BE9-9AD0-E15B0EBF412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0B102D55-1EA7-457C-BF11-8D6A663CE16F}"/>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324893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103B7CF1-61F9-4E9B-8364-F81793DC26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1328E61F-AC62-458A-A045-D88E928AE608}"/>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pic>
        <p:nvPicPr>
          <p:cNvPr id="6" name="Picture 5"/>
          <p:cNvPicPr>
            <a:picLocks noChangeAspect="1"/>
          </p:cNvPicPr>
          <p:nvPr/>
        </p:nvPicPr>
        <p:blipFill rotWithShape="1">
          <a:blip r:embed="rId4">
            <a:extLst>
              <a:ext uri="{28A0092B-C50C-407E-A947-70E740481C1C}">
                <a14:useLocalDpi xmlns:a14="http://schemas.microsoft.com/office/drawing/2010/main" val="0"/>
              </a:ext>
            </a:extLst>
          </a:blip>
          <a:srcRect l="682" t="2200" r="51642" b="-2200"/>
          <a:stretch/>
        </p:blipFill>
        <p:spPr>
          <a:xfrm>
            <a:off x="3429000" y="19050"/>
            <a:ext cx="5334000" cy="6928010"/>
          </a:xfrm>
          <a:prstGeom prst="rect">
            <a:avLst/>
          </a:prstGeom>
        </p:spPr>
      </p:pic>
    </p:spTree>
    <p:extLst>
      <p:ext uri="{BB962C8B-B14F-4D97-AF65-F5344CB8AC3E}">
        <p14:creationId xmlns:p14="http://schemas.microsoft.com/office/powerpoint/2010/main" val="12869057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46875"/>
          <a:stretch/>
        </p:blipFill>
        <p:spPr>
          <a:xfrm>
            <a:off x="3124200" y="0"/>
            <a:ext cx="5943600" cy="6928010"/>
          </a:xfrm>
          <a:prstGeom prst="rect">
            <a:avLst/>
          </a:prstGeom>
        </p:spPr>
      </p:pic>
      <p:pic>
        <p:nvPicPr>
          <p:cNvPr id="4" name="Picture 3">
            <a:extLst>
              <a:ext uri="{FF2B5EF4-FFF2-40B4-BE49-F238E27FC236}">
                <a16:creationId xmlns:a16="http://schemas.microsoft.com/office/drawing/2014/main" id="{D24A9CDC-C2B6-48C1-90B9-E90A9DD72D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C498FA02-89C3-4BCA-9E53-11C0AEBD854B}"/>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Tree>
    <p:extLst>
      <p:ext uri="{BB962C8B-B14F-4D97-AF65-F5344CB8AC3E}">
        <p14:creationId xmlns:p14="http://schemas.microsoft.com/office/powerpoint/2010/main" val="2207103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p:cNvSpPr txBox="1">
            <a:spLocks/>
          </p:cNvSpPr>
          <p:nvPr/>
        </p:nvSpPr>
        <p:spPr>
          <a:xfrm>
            <a:off x="-3429000" y="3429000"/>
            <a:ext cx="15392400" cy="24895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r" rtl="1">
              <a:lnSpc>
                <a:spcPct val="150000"/>
              </a:lnSpc>
            </a:pPr>
            <a:endParaRPr lang="ar-SA" sz="6000" baseline="30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endParaRPr>
          </a:p>
          <a:p>
            <a:pPr algn="r" rtl="1">
              <a:lnSpc>
                <a:spcPct val="150000"/>
              </a:lnSpc>
            </a:pP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حرّ</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ض ب</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ن</a:t>
            </a:r>
            <a:r>
              <a:rPr lang="ar-EG"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يك</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ع</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لى </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الآد</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اب</a:t>
            </a:r>
            <a:r>
              <a:rPr lang="ar-EG" sz="8000" dirty="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في </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الص</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غ</a:t>
            </a:r>
            <a:r>
              <a:rPr lang="ar-EG"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C00000"/>
                </a:solidFill>
                <a:latin typeface="Kanz-al-Marjaan" panose="03020500000000000000" pitchFamily="66" charset="-78"/>
                <a:ea typeface="Kanz-al-Marjaan" panose="03020500000000000000" pitchFamily="66" charset="-78"/>
                <a:cs typeface="Kanz-al-Marjaan" panose="03020500000000000000" pitchFamily="66" charset="-78"/>
              </a:rPr>
              <a:t>ر</a:t>
            </a:r>
            <a:endParaRPr lang="ar-SA" sz="8000" dirty="0">
              <a:solidFill>
                <a:srgbClr val="C00000"/>
              </a:solidFill>
              <a:latin typeface="Kanz-al-Marjaan" panose="03020500000000000000" pitchFamily="66" charset="-78"/>
              <a:ea typeface="Kanz-al-Marjaan" panose="03020500000000000000" pitchFamily="66" charset="-78"/>
              <a:cs typeface="Kanz-al-Marjaan" panose="03020500000000000000" pitchFamily="66" charset="-78"/>
            </a:endParaRPr>
          </a:p>
          <a:p>
            <a:pPr algn="r" rtl="1">
              <a:lnSpc>
                <a:spcPct val="150000"/>
              </a:lnSpc>
            </a:pPr>
            <a:r>
              <a:rPr lang="ar-SA"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a:t>
            </a:r>
            <a:r>
              <a:rPr lang="ar-EG"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ك</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يم</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ـَ</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 ت</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ق</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رّ</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ب</a:t>
            </a:r>
            <a:r>
              <a:rPr lang="ar-EG"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ه</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en-US"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ع</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ين</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اك</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 </a:t>
            </a:r>
            <a:r>
              <a:rPr lang="ar-SA"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في </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الك</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ب</a:t>
            </a:r>
            <a:r>
              <a:rPr lang="ar-EG"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ـَ</a:t>
            </a:r>
            <a:r>
              <a:rPr lang="ar-SA" sz="80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ر</a:t>
            </a:r>
            <a:endParaRPr lang="ar-SA" sz="80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endParaRPr>
          </a:p>
          <a:p>
            <a:pPr algn="r" rtl="1">
              <a:lnSpc>
                <a:spcPct val="150000"/>
              </a:lnSpc>
            </a:pPr>
            <a:endParaRPr lang="ar-SA" sz="4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endParaRPr>
          </a:p>
          <a:p>
            <a:pPr algn="r" rtl="1">
              <a:lnSpc>
                <a:spcPct val="150000"/>
              </a:lnSpc>
            </a:pPr>
            <a:endParaRPr lang="ar-SA" sz="6600" dirty="0">
              <a:solidFill>
                <a:srgbClr val="6D6D6D"/>
              </a:solidFill>
              <a:latin typeface="Kanz-al-Marjaan" panose="03020500000000000000" pitchFamily="66" charset="-78"/>
              <a:ea typeface="Kanz-al-Marjaan" panose="03020500000000000000" pitchFamily="66" charset="-78"/>
              <a:cs typeface="Kanz-al-Marjaan" panose="03020500000000000000" pitchFamily="66" charset="-78"/>
            </a:endParaRPr>
          </a:p>
          <a:p>
            <a:pPr algn="r" rtl="1">
              <a:lnSpc>
                <a:spcPct val="150000"/>
              </a:lnSpc>
            </a:pPr>
            <a:endParaRPr lang="ar-SA" sz="6600" dirty="0">
              <a:solidFill>
                <a:srgbClr val="6D6D6D"/>
              </a:solidFill>
              <a:latin typeface="Kanz-al-Marjaan" panose="03020500000000000000" pitchFamily="66" charset="-78"/>
              <a:ea typeface="Kanz-al-Marjaan" panose="03020500000000000000" pitchFamily="66" charset="-78"/>
              <a:cs typeface="Kanz-al-Marjaan" panose="03020500000000000000" pitchFamily="66" charset="-78"/>
            </a:endParaRPr>
          </a:p>
        </p:txBody>
      </p:sp>
      <p:sp>
        <p:nvSpPr>
          <p:cNvPr id="2" name="Rectangle 1"/>
          <p:cNvSpPr/>
          <p:nvPr/>
        </p:nvSpPr>
        <p:spPr>
          <a:xfrm>
            <a:off x="3279986" y="685800"/>
            <a:ext cx="8119530" cy="1015663"/>
          </a:xfrm>
          <a:prstGeom prst="rect">
            <a:avLst/>
          </a:prstGeom>
        </p:spPr>
        <p:txBody>
          <a:bodyPr wrap="none">
            <a:spAutoFit/>
          </a:bodyPr>
          <a:lstStyle/>
          <a:p>
            <a:pPr algn="r" rtl="1"/>
            <a:r>
              <a:rPr lang="ar-SA" sz="6000" dirty="0">
                <a:solidFill>
                  <a:srgbClr val="373737"/>
                </a:solidFill>
                <a:latin typeface="AL-KANZ" panose="02000000000000000000" pitchFamily="2" charset="-78"/>
                <a:cs typeface="AL-KANZ" panose="02000000000000000000" pitchFamily="2" charset="-78"/>
              </a:rPr>
              <a:t>مولانا علي ابن ابيطالب </a:t>
            </a:r>
            <a:r>
              <a:rPr lang="ar-SA" sz="6000" baseline="30000" dirty="0">
                <a:solidFill>
                  <a:srgbClr val="373737"/>
                </a:solidFill>
                <a:latin typeface="AL-KANZ" panose="02000000000000000000" pitchFamily="2" charset="-78"/>
                <a:cs typeface="AL-KANZ" panose="02000000000000000000" pitchFamily="2" charset="-78"/>
              </a:rPr>
              <a:t>ع م </a:t>
            </a:r>
            <a:r>
              <a:rPr lang="ar-SA" sz="6000" dirty="0">
                <a:solidFill>
                  <a:srgbClr val="373737"/>
                </a:solidFill>
                <a:latin typeface="AL-KANZ" panose="02000000000000000000" pitchFamily="2" charset="-78"/>
                <a:cs typeface="AL-KANZ" panose="02000000000000000000" pitchFamily="2" charset="-78"/>
              </a:rPr>
              <a:t>فرماوسس ؛:</a:t>
            </a:r>
          </a:p>
        </p:txBody>
      </p:sp>
      <p:pic>
        <p:nvPicPr>
          <p:cNvPr id="4" name="Picture 3">
            <a:extLst>
              <a:ext uri="{FF2B5EF4-FFF2-40B4-BE49-F238E27FC236}">
                <a16:creationId xmlns:a16="http://schemas.microsoft.com/office/drawing/2014/main" id="{563FF0FF-97C0-42AA-8C21-A66AA036D10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0803" y="5618165"/>
            <a:ext cx="677594" cy="1031869"/>
          </a:xfrm>
          <a:prstGeom prst="rect">
            <a:avLst/>
          </a:prstGeom>
        </p:spPr>
      </p:pic>
      <p:sp>
        <p:nvSpPr>
          <p:cNvPr id="5" name="TextBox 4">
            <a:extLst>
              <a:ext uri="{FF2B5EF4-FFF2-40B4-BE49-F238E27FC236}">
                <a16:creationId xmlns:a16="http://schemas.microsoft.com/office/drawing/2014/main" id="{159E4077-B309-4CA9-99A4-7745BDAB729C}"/>
              </a:ext>
            </a:extLst>
          </p:cNvPr>
          <p:cNvSpPr txBox="1"/>
          <p:nvPr/>
        </p:nvSpPr>
        <p:spPr>
          <a:xfrm>
            <a:off x="48065" y="6642556"/>
            <a:ext cx="1066800" cy="215444"/>
          </a:xfrm>
          <a:prstGeom prst="rect">
            <a:avLst/>
          </a:prstGeom>
          <a:noFill/>
        </p:spPr>
        <p:txBody>
          <a:bodyPr wrap="square" rtlCol="0">
            <a:spAutoFit/>
          </a:bodyPr>
          <a:lstStyle/>
          <a:p>
            <a:r>
              <a:rPr lang="en-US" sz="800" dirty="0"/>
              <a:t>www.talabulilm.com</a:t>
            </a:r>
            <a:endParaRPr lang="en-IN" sz="800" dirty="0"/>
          </a:p>
        </p:txBody>
      </p:sp>
      <p:sp>
        <p:nvSpPr>
          <p:cNvPr id="6" name="Title 1"/>
          <p:cNvSpPr txBox="1">
            <a:spLocks/>
          </p:cNvSpPr>
          <p:nvPr/>
        </p:nvSpPr>
        <p:spPr>
          <a:xfrm>
            <a:off x="667630" y="4889330"/>
            <a:ext cx="11576538" cy="248953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rtl="1">
              <a:lnSpc>
                <a:spcPct val="150000"/>
              </a:lnSpc>
            </a:pPr>
            <a:r>
              <a:rPr lang="ar-EG" sz="28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تميطط تمارا فرزندو نسس ححهوضضثثن ما} اهوا اْداب سكهاؤ كھ يھ مهوضضا تهائي تو </a:t>
            </a:r>
            <a:r>
              <a:rPr lang="ar-EG" sz="2800" dirty="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تماري اْنكهو اهما </a:t>
            </a:r>
            <a:r>
              <a:rPr lang="ar-EG" sz="2800" dirty="0" smtClean="0">
                <a:solidFill>
                  <a:srgbClr val="373737"/>
                </a:solidFill>
                <a:latin typeface="Kanz-al-Marjaan" panose="03020500000000000000" pitchFamily="66" charset="-78"/>
                <a:ea typeface="Kanz-al-Marjaan" panose="03020500000000000000" pitchFamily="66" charset="-78"/>
                <a:cs typeface="Kanz-al-Marjaan" panose="03020500000000000000" pitchFamily="66" charset="-78"/>
              </a:rPr>
              <a:t>تهندٌي تهائي،</a:t>
            </a:r>
            <a:endParaRPr lang="ar-SA" sz="3200" dirty="0">
              <a:solidFill>
                <a:srgbClr val="6D6D6D"/>
              </a:solidFill>
              <a:latin typeface="Kanz-al-Marjaan" panose="03020500000000000000" pitchFamily="66" charset="-78"/>
              <a:ea typeface="Kanz-al-Marjaan" panose="03020500000000000000" pitchFamily="66" charset="-78"/>
              <a:cs typeface="Kanz-al-Marjaan" panose="03020500000000000000" pitchFamily="66" charset="-78"/>
            </a:endParaRPr>
          </a:p>
        </p:txBody>
      </p:sp>
    </p:spTree>
    <p:extLst>
      <p:ext uri="{BB962C8B-B14F-4D97-AF65-F5344CB8AC3E}">
        <p14:creationId xmlns:p14="http://schemas.microsoft.com/office/powerpoint/2010/main" val="1779053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7429</TotalTime>
  <Words>2380</Words>
  <PresentationFormat>Widescreen</PresentationFormat>
  <Paragraphs>511</Paragraphs>
  <Slides>89</Slides>
  <Notes>89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89</vt:i4>
      </vt:variant>
    </vt:vector>
  </HeadingPairs>
  <TitlesOfParts>
    <vt:vector size="100" baseType="lpstr">
      <vt:lpstr>Adobe Garamond Pro Bold</vt:lpstr>
      <vt:lpstr>AL-KANZ</vt:lpstr>
      <vt:lpstr>Arial</vt:lpstr>
      <vt:lpstr>Calibri</vt:lpstr>
      <vt:lpstr>Comic Sans MS</vt:lpstr>
      <vt:lpstr>Garamond</vt:lpstr>
      <vt:lpstr>Kanz-al-Marjaan</vt:lpstr>
      <vt:lpstr>Times New Roman</vt:lpstr>
      <vt:lpstr>Trajan Pro 3</vt:lpstr>
      <vt:lpstr>Wingdings</vt:lpstr>
      <vt:lpstr>Office Theme</vt:lpstr>
      <vt:lpstr>PowerPoint Presentation</vt:lpstr>
      <vt:lpstr>PowerPoint Presentation</vt:lpstr>
      <vt:lpstr>تلاوة القراْن الكريم</vt:lpstr>
      <vt:lpstr>يا سيــــــد الشظظداء  خامس اهل الكساء عـــــــلى عظيم بلاء   نــــــــــــالك في كربلاء  طول الزمان بــــكائي    والظظفـــــــــــتا يا حسينا   يا سيد الشظظداء</vt:lpstr>
      <vt:lpstr>فلك الحسين بكربلاء ملك الحسين بكربلاء نسك الحسين بكربلاء مسك الحسين بكربلاء ابكيك مولاي الحسين   افديك مولاي الحسين             مولاي مولاي الحسين</vt:lpstr>
      <vt:lpstr>النصيحة  عــــــــــــــــــــلم نا موتي جرٌو  ثثرٌهــــــــــــوا ني هضض نه كرو  اثثنـــــــــــــــــــــــا ملا سي درو كيكا بهائي جلدي ثثرٌهو  ادنى تهئي رهجو غـــــــلام  شــــــــــــــــــكر نا كظظجو كلام  سجده دئي كرجو سلام  كيكا بهائي جلدي ثثرٌهو</vt:lpstr>
      <vt:lpstr>PowerPoint Presentation</vt:lpstr>
      <vt:lpstr>امير المؤمنين مولانا عليص ع </vt:lpstr>
      <vt:lpstr>PowerPoint Presentation</vt:lpstr>
      <vt:lpstr>PowerPoint Presentation</vt:lpstr>
      <vt:lpstr>PowerPoint Presentation</vt:lpstr>
      <vt:lpstr>0-3 years of age is the most significant age in a child’s brain development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round of applause  for all of us </vt:lpstr>
      <vt:lpstr> </vt:lpstr>
      <vt:lpstr>PowerPoint Presentation</vt:lpstr>
      <vt:lpstr>PowerPoint Presentation</vt:lpstr>
      <vt:lpstr>Your child is a Genius  3,000,000,000,000,000    One thousand million million connections by the age of 3yrs. </vt:lpstr>
      <vt:lpstr>PowerPoint Presentation</vt:lpstr>
      <vt:lpstr>PowerPoint Presentation</vt:lpstr>
      <vt:lpstr>Reads &amp; Recognizes  900 Words </vt:lpstr>
      <vt:lpstr>PowerPoint Presentation</vt:lpstr>
      <vt:lpstr>PowerPoint Presentation</vt:lpstr>
      <vt:lpstr>PowerPoint Presentation</vt:lpstr>
      <vt:lpstr>Nature and Nurture Characteristics Cards Activity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امير المؤمنين مولانا علي ابن ابي طالب ص ع </vt:lpstr>
      <vt:lpstr>PowerPoint Presentation</vt:lpstr>
      <vt:lpstr>PowerPoint Presentation</vt:lpstr>
      <vt:lpstr>Four centers of Learning/Parenting/Nurturing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رسول الله صلع الامامين الحسنين ص ع نسس خوش خط لكهي نسس لاوانو فرمايو</vt:lpstr>
      <vt:lpstr>PowerPoint Presentation</vt:lpstr>
      <vt:lpstr>7) Prayers</vt:lpstr>
      <vt:lpstr>"خدا تمنسس ككهني بركة اْثثجو" "خدا تارو بهلو كرسس"</vt:lpstr>
      <vt:lpstr>PowerPoint Presentation</vt:lpstr>
      <vt:lpstr>8) Addressing</vt:lpstr>
      <vt:lpstr>PowerPoint Presentation</vt:lpstr>
      <vt:lpstr>PowerPoint Presentation</vt:lpstr>
      <vt:lpstr>9) Stories</vt:lpstr>
      <vt:lpstr>رسول الله صلع انسس مولانا علي ص ع الامامين الاقدسين نسس انسس اصحاب كرام نسس قصـص سناؤتا </vt:lpstr>
      <vt:lpstr>10) Repetition</vt:lpstr>
      <vt:lpstr>PowerPoint Presentation</vt:lpstr>
      <vt:lpstr>PowerPoint Presentation</vt:lpstr>
      <vt:lpstr>Disciplining and Rewarding</vt:lpstr>
      <vt:lpstr>PowerPoint Presentation</vt:lpstr>
      <vt:lpstr>How to Discipline</vt:lpstr>
      <vt:lpstr>How to Reward?</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Printed>2022-03-29T08:01:13Z</cp:lastPrinted>
  <dcterms:created xsi:type="dcterms:W3CDTF">2006-08-16T00:00:00Z</dcterms:created>
  <dcterms:modified xsi:type="dcterms:W3CDTF">2022-03-30T12:14:26Z</dcterms:modified>
</cp:coreProperties>
</file>