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97" d="100"/>
          <a:sy n="97" d="100"/>
        </p:scale>
        <p:origin x="90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9B027-5A76-4A15-B33B-9F6696AABB02}" type="doc">
      <dgm:prSet loTypeId="urn:microsoft.com/office/officeart/2005/8/layout/pyramid4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A14D61-9910-4C37-9E90-38011B67DEC4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Al </a:t>
          </a:r>
          <a:r>
            <a:rPr lang="en-US" sz="1800" b="1" dirty="0" err="1">
              <a:solidFill>
                <a:schemeClr val="bg1"/>
              </a:solidFill>
            </a:rPr>
            <a:t>Fiqh</a:t>
          </a:r>
          <a:endParaRPr lang="en-US" sz="1800" b="1" dirty="0">
            <a:solidFill>
              <a:schemeClr val="bg1"/>
            </a:solidFill>
          </a:endParaRPr>
        </a:p>
      </dgm:t>
    </dgm:pt>
    <dgm:pt modelId="{198A3FE9-B508-4B7F-AA8D-518AA578E1E9}" type="parTrans" cxnId="{A8A20FBB-63EC-4588-9B42-7407E7E43805}">
      <dgm:prSet/>
      <dgm:spPr/>
      <dgm:t>
        <a:bodyPr/>
        <a:lstStyle/>
        <a:p>
          <a:endParaRPr lang="en-US"/>
        </a:p>
      </dgm:t>
    </dgm:pt>
    <dgm:pt modelId="{AB31BB06-AA8D-4D9A-B83F-B64CCDBE107B}" type="sibTrans" cxnId="{A8A20FBB-63EC-4588-9B42-7407E7E43805}">
      <dgm:prSet/>
      <dgm:spPr/>
      <dgm:t>
        <a:bodyPr/>
        <a:lstStyle/>
        <a:p>
          <a:endParaRPr lang="en-US"/>
        </a:p>
      </dgm:t>
    </dgm:pt>
    <dgm:pt modelId="{96576F4B-A6A7-4B10-A759-02D38DFECEFB}">
      <dgm:prSet phldrT="[Text]" custT="1"/>
      <dgm:spPr/>
      <dgm:t>
        <a:bodyPr/>
        <a:lstStyle/>
        <a:p>
          <a:r>
            <a:rPr lang="en-US" sz="1500" b="1" dirty="0"/>
            <a:t>Business Norms</a:t>
          </a:r>
        </a:p>
      </dgm:t>
    </dgm:pt>
    <dgm:pt modelId="{13FB7941-7BC7-480D-A24A-17095C987CDC}" type="parTrans" cxnId="{D64189C9-2C56-4C70-912D-53F637F63EA5}">
      <dgm:prSet/>
      <dgm:spPr/>
      <dgm:t>
        <a:bodyPr/>
        <a:lstStyle/>
        <a:p>
          <a:endParaRPr lang="en-US"/>
        </a:p>
      </dgm:t>
    </dgm:pt>
    <dgm:pt modelId="{15669070-7E0A-4AA6-80B4-B8620C721A18}" type="sibTrans" cxnId="{D64189C9-2C56-4C70-912D-53F637F63EA5}">
      <dgm:prSet/>
      <dgm:spPr/>
      <dgm:t>
        <a:bodyPr/>
        <a:lstStyle/>
        <a:p>
          <a:endParaRPr lang="en-US"/>
        </a:p>
      </dgm:t>
    </dgm:pt>
    <dgm:pt modelId="{F3781E89-ADF9-4F23-AEBC-6DA21136C553}">
      <dgm:prSet phldrT="[Text]" custT="1"/>
      <dgm:spPr/>
      <dgm:t>
        <a:bodyPr/>
        <a:lstStyle/>
        <a:p>
          <a:endParaRPr lang="en-US" sz="2000" b="1" dirty="0"/>
        </a:p>
      </dgm:t>
    </dgm:pt>
    <dgm:pt modelId="{7FD48522-8D9F-478F-BB99-E1B289282996}" type="parTrans" cxnId="{C7E76C36-C7DB-4C20-8D47-48A5353E2651}">
      <dgm:prSet/>
      <dgm:spPr/>
      <dgm:t>
        <a:bodyPr/>
        <a:lstStyle/>
        <a:p>
          <a:endParaRPr lang="en-US"/>
        </a:p>
      </dgm:t>
    </dgm:pt>
    <dgm:pt modelId="{8F104430-7C42-43E7-B6ED-F06CB34E0FF8}" type="sibTrans" cxnId="{C7E76C36-C7DB-4C20-8D47-48A5353E2651}">
      <dgm:prSet/>
      <dgm:spPr/>
      <dgm:t>
        <a:bodyPr/>
        <a:lstStyle/>
        <a:p>
          <a:endParaRPr lang="en-US"/>
        </a:p>
      </dgm:t>
    </dgm:pt>
    <dgm:pt modelId="{E3A35A9D-D52D-45E3-B26F-4F7FB89917C0}">
      <dgm:prSet phldrT="[Text]" custT="1"/>
      <dgm:spPr/>
      <dgm:t>
        <a:bodyPr/>
        <a:lstStyle/>
        <a:p>
          <a:r>
            <a:rPr lang="en-US" sz="1800" b="1" dirty="0"/>
            <a:t>Legal Framework</a:t>
          </a:r>
        </a:p>
      </dgm:t>
    </dgm:pt>
    <dgm:pt modelId="{D5B9C9C1-2B4B-407F-8FBF-885083A9874A}" type="parTrans" cxnId="{5E3D8652-3E66-4E33-BA09-524247AE4AA9}">
      <dgm:prSet/>
      <dgm:spPr/>
      <dgm:t>
        <a:bodyPr/>
        <a:lstStyle/>
        <a:p>
          <a:endParaRPr lang="en-US"/>
        </a:p>
      </dgm:t>
    </dgm:pt>
    <dgm:pt modelId="{0AF5B15C-1913-4CB2-9474-920980A5E506}" type="sibTrans" cxnId="{5E3D8652-3E66-4E33-BA09-524247AE4AA9}">
      <dgm:prSet/>
      <dgm:spPr/>
      <dgm:t>
        <a:bodyPr/>
        <a:lstStyle/>
        <a:p>
          <a:endParaRPr lang="en-US"/>
        </a:p>
      </dgm:t>
    </dgm:pt>
    <dgm:pt modelId="{A91B9A8F-62B0-4080-8353-80174AFB67C9}" type="pres">
      <dgm:prSet presAssocID="{CEC9B027-5A76-4A15-B33B-9F6696AABB02}" presName="compositeShape" presStyleCnt="0">
        <dgm:presLayoutVars>
          <dgm:chMax val="9"/>
          <dgm:dir/>
          <dgm:resizeHandles val="exact"/>
        </dgm:presLayoutVars>
      </dgm:prSet>
      <dgm:spPr/>
    </dgm:pt>
    <dgm:pt modelId="{A2C1636B-4386-4191-85F4-B98F46AEC09E}" type="pres">
      <dgm:prSet presAssocID="{CEC9B027-5A76-4A15-B33B-9F6696AABB02}" presName="triangle1" presStyleLbl="node1" presStyleIdx="0" presStyleCnt="4">
        <dgm:presLayoutVars>
          <dgm:bulletEnabled val="1"/>
        </dgm:presLayoutVars>
      </dgm:prSet>
      <dgm:spPr/>
    </dgm:pt>
    <dgm:pt modelId="{A714F07D-66B4-408B-A97B-4735A3ECC81D}" type="pres">
      <dgm:prSet presAssocID="{CEC9B027-5A76-4A15-B33B-9F6696AABB02}" presName="triangle2" presStyleLbl="node1" presStyleIdx="1" presStyleCnt="4">
        <dgm:presLayoutVars>
          <dgm:bulletEnabled val="1"/>
        </dgm:presLayoutVars>
      </dgm:prSet>
      <dgm:spPr/>
    </dgm:pt>
    <dgm:pt modelId="{60FF34AE-196A-4EE7-B3E5-5F55C5802A90}" type="pres">
      <dgm:prSet presAssocID="{CEC9B027-5A76-4A15-B33B-9F6696AABB02}" presName="triangle3" presStyleLbl="node1" presStyleIdx="2" presStyleCnt="4">
        <dgm:presLayoutVars>
          <dgm:bulletEnabled val="1"/>
        </dgm:presLayoutVars>
      </dgm:prSet>
      <dgm:spPr/>
    </dgm:pt>
    <dgm:pt modelId="{7C220B6B-86C5-4EAA-8A6E-CB7D5E7DD48A}" type="pres">
      <dgm:prSet presAssocID="{CEC9B027-5A76-4A15-B33B-9F6696AABB02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C7E76C36-C7DB-4C20-8D47-48A5353E2651}" srcId="{CEC9B027-5A76-4A15-B33B-9F6696AABB02}" destId="{F3781E89-ADF9-4F23-AEBC-6DA21136C553}" srcOrd="2" destOrd="0" parTransId="{7FD48522-8D9F-478F-BB99-E1B289282996}" sibTransId="{8F104430-7C42-43E7-B6ED-F06CB34E0FF8}"/>
    <dgm:cxn modelId="{65150D6F-5DB7-47D3-84B0-D6CAA9794CAE}" type="presOf" srcId="{E3A35A9D-D52D-45E3-B26F-4F7FB89917C0}" destId="{7C220B6B-86C5-4EAA-8A6E-CB7D5E7DD48A}" srcOrd="0" destOrd="0" presId="urn:microsoft.com/office/officeart/2005/8/layout/pyramid4"/>
    <dgm:cxn modelId="{892EEB51-2E9E-4659-AC44-D8570A05D07C}" type="presOf" srcId="{96576F4B-A6A7-4B10-A759-02D38DFECEFB}" destId="{A714F07D-66B4-408B-A97B-4735A3ECC81D}" srcOrd="0" destOrd="0" presId="urn:microsoft.com/office/officeart/2005/8/layout/pyramid4"/>
    <dgm:cxn modelId="{5E3D8652-3E66-4E33-BA09-524247AE4AA9}" srcId="{CEC9B027-5A76-4A15-B33B-9F6696AABB02}" destId="{E3A35A9D-D52D-45E3-B26F-4F7FB89917C0}" srcOrd="3" destOrd="0" parTransId="{D5B9C9C1-2B4B-407F-8FBF-885083A9874A}" sibTransId="{0AF5B15C-1913-4CB2-9474-920980A5E506}"/>
    <dgm:cxn modelId="{E1562192-3A04-4C7D-ABC4-93BBCCCB9A19}" type="presOf" srcId="{F3781E89-ADF9-4F23-AEBC-6DA21136C553}" destId="{60FF34AE-196A-4EE7-B3E5-5F55C5802A90}" srcOrd="0" destOrd="0" presId="urn:microsoft.com/office/officeart/2005/8/layout/pyramid4"/>
    <dgm:cxn modelId="{0B30BC96-C0A0-4DC4-AB4E-2C12C239AAD5}" type="presOf" srcId="{CEC9B027-5A76-4A15-B33B-9F6696AABB02}" destId="{A91B9A8F-62B0-4080-8353-80174AFB67C9}" srcOrd="0" destOrd="0" presId="urn:microsoft.com/office/officeart/2005/8/layout/pyramid4"/>
    <dgm:cxn modelId="{33B5FCA8-F79F-46C8-89C2-F1936F82ED03}" type="presOf" srcId="{32A14D61-9910-4C37-9E90-38011B67DEC4}" destId="{A2C1636B-4386-4191-85F4-B98F46AEC09E}" srcOrd="0" destOrd="0" presId="urn:microsoft.com/office/officeart/2005/8/layout/pyramid4"/>
    <dgm:cxn modelId="{A8A20FBB-63EC-4588-9B42-7407E7E43805}" srcId="{CEC9B027-5A76-4A15-B33B-9F6696AABB02}" destId="{32A14D61-9910-4C37-9E90-38011B67DEC4}" srcOrd="0" destOrd="0" parTransId="{198A3FE9-B508-4B7F-AA8D-518AA578E1E9}" sibTransId="{AB31BB06-AA8D-4D9A-B83F-B64CCDBE107B}"/>
    <dgm:cxn modelId="{D64189C9-2C56-4C70-912D-53F637F63EA5}" srcId="{CEC9B027-5A76-4A15-B33B-9F6696AABB02}" destId="{96576F4B-A6A7-4B10-A759-02D38DFECEFB}" srcOrd="1" destOrd="0" parTransId="{13FB7941-7BC7-480D-A24A-17095C987CDC}" sibTransId="{15669070-7E0A-4AA6-80B4-B8620C721A18}"/>
    <dgm:cxn modelId="{5118C647-73A3-4ED9-AFBF-BDD1EC027046}" type="presParOf" srcId="{A91B9A8F-62B0-4080-8353-80174AFB67C9}" destId="{A2C1636B-4386-4191-85F4-B98F46AEC09E}" srcOrd="0" destOrd="0" presId="urn:microsoft.com/office/officeart/2005/8/layout/pyramid4"/>
    <dgm:cxn modelId="{5C202AF0-ACCE-4D05-9882-1BA4C0E03E65}" type="presParOf" srcId="{A91B9A8F-62B0-4080-8353-80174AFB67C9}" destId="{A714F07D-66B4-408B-A97B-4735A3ECC81D}" srcOrd="1" destOrd="0" presId="urn:microsoft.com/office/officeart/2005/8/layout/pyramid4"/>
    <dgm:cxn modelId="{5067D846-18A9-47DB-A179-724DB044E8D5}" type="presParOf" srcId="{A91B9A8F-62B0-4080-8353-80174AFB67C9}" destId="{60FF34AE-196A-4EE7-B3E5-5F55C5802A90}" srcOrd="2" destOrd="0" presId="urn:microsoft.com/office/officeart/2005/8/layout/pyramid4"/>
    <dgm:cxn modelId="{0C5E54C5-5012-4F73-85A8-7CE67C2E49C2}" type="presParOf" srcId="{A91B9A8F-62B0-4080-8353-80174AFB67C9}" destId="{7C220B6B-86C5-4EAA-8A6E-CB7D5E7DD48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1636B-4386-4191-85F4-B98F46AEC09E}">
      <dsp:nvSpPr>
        <dsp:cNvPr id="0" name=""/>
        <dsp:cNvSpPr/>
      </dsp:nvSpPr>
      <dsp:spPr>
        <a:xfrm>
          <a:off x="1519356" y="0"/>
          <a:ext cx="2022894" cy="202289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Al </a:t>
          </a:r>
          <a:r>
            <a:rPr lang="en-US" sz="1800" b="1" kern="1200" dirty="0" err="1">
              <a:solidFill>
                <a:schemeClr val="bg1"/>
              </a:solidFill>
            </a:rPr>
            <a:t>Fiqh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025080" y="1011447"/>
        <a:ext cx="1011447" cy="1011447"/>
      </dsp:txXfrm>
    </dsp:sp>
    <dsp:sp modelId="{A714F07D-66B4-408B-A97B-4735A3ECC81D}">
      <dsp:nvSpPr>
        <dsp:cNvPr id="0" name=""/>
        <dsp:cNvSpPr/>
      </dsp:nvSpPr>
      <dsp:spPr>
        <a:xfrm>
          <a:off x="507909" y="2022894"/>
          <a:ext cx="2022894" cy="2022894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Business Norms</a:t>
          </a:r>
        </a:p>
      </dsp:txBody>
      <dsp:txXfrm>
        <a:off x="1013633" y="3034341"/>
        <a:ext cx="1011447" cy="1011447"/>
      </dsp:txXfrm>
    </dsp:sp>
    <dsp:sp modelId="{60FF34AE-196A-4EE7-B3E5-5F55C5802A90}">
      <dsp:nvSpPr>
        <dsp:cNvPr id="0" name=""/>
        <dsp:cNvSpPr/>
      </dsp:nvSpPr>
      <dsp:spPr>
        <a:xfrm rot="10800000">
          <a:off x="1519356" y="2022894"/>
          <a:ext cx="2022894" cy="2022894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 rot="10800000">
        <a:off x="2025079" y="2022894"/>
        <a:ext cx="1011447" cy="1011447"/>
      </dsp:txXfrm>
    </dsp:sp>
    <dsp:sp modelId="{7C220B6B-86C5-4EAA-8A6E-CB7D5E7DD48A}">
      <dsp:nvSpPr>
        <dsp:cNvPr id="0" name=""/>
        <dsp:cNvSpPr/>
      </dsp:nvSpPr>
      <dsp:spPr>
        <a:xfrm>
          <a:off x="2530803" y="2022894"/>
          <a:ext cx="2022894" cy="202289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Legal Framework</a:t>
          </a:r>
        </a:p>
      </dsp:txBody>
      <dsp:txXfrm>
        <a:off x="3036527" y="3034341"/>
        <a:ext cx="1011447" cy="1011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EAE-EC7F-4C5E-8B84-0282B257AC5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08F-E5C5-4F49-A4DF-86B49738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3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EAE-EC7F-4C5E-8B84-0282B257AC5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08F-E5C5-4F49-A4DF-86B49738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EAE-EC7F-4C5E-8B84-0282B257AC5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08F-E5C5-4F49-A4DF-86B49738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5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EAE-EC7F-4C5E-8B84-0282B257AC5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08F-E5C5-4F49-A4DF-86B49738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7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EAE-EC7F-4C5E-8B84-0282B257AC5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08F-E5C5-4F49-A4DF-86B49738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84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EAE-EC7F-4C5E-8B84-0282B257AC5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08F-E5C5-4F49-A4DF-86B49738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5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EAE-EC7F-4C5E-8B84-0282B257AC5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08F-E5C5-4F49-A4DF-86B4973824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EAE-EC7F-4C5E-8B84-0282B257AC5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08F-E5C5-4F49-A4DF-86B49738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5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EAE-EC7F-4C5E-8B84-0282B257AC5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08F-E5C5-4F49-A4DF-86B49738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6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EAE-EC7F-4C5E-8B84-0282B257AC5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08F-E5C5-4F49-A4DF-86B49738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2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5458EAE-EC7F-4C5E-8B84-0282B257AC5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08F-E5C5-4F49-A4DF-86B49738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0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5458EAE-EC7F-4C5E-8B84-0282B257AC5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01B608F-E5C5-4F49-A4DF-86B49738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5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C512-3B2D-4724-9FA3-A5D0E7345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Business ethics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60393-ED58-47C4-A92D-3891C5508F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Jabalpur</a:t>
            </a:r>
          </a:p>
          <a:p>
            <a:r>
              <a:rPr lang="en-US" dirty="0"/>
              <a:t>January 22, 2022</a:t>
            </a:r>
          </a:p>
        </p:txBody>
      </p:sp>
    </p:spTree>
    <p:extLst>
      <p:ext uri="{BB962C8B-B14F-4D97-AF65-F5344CB8AC3E}">
        <p14:creationId xmlns:p14="http://schemas.microsoft.com/office/powerpoint/2010/main" val="73897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E4D6-0E7A-4B31-9615-A016EA49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ethics – the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7FD8C-DB36-4638-BDDC-6560F7649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buFontTx/>
              <a:buNone/>
            </a:pPr>
            <a:r>
              <a:rPr lang="en-GB" altLang="en-US" sz="2400" dirty="0"/>
              <a:t>An </a:t>
            </a:r>
            <a:r>
              <a:rPr lang="en-GB" altLang="en-US" sz="2400" b="1" u="sng" dirty="0"/>
              <a:t>ethic</a:t>
            </a:r>
            <a:r>
              <a:rPr lang="en-GB" altLang="en-US" sz="2400" dirty="0"/>
              <a:t> is a moral principle or set of moral values held by an individual or a group.</a:t>
            </a:r>
          </a:p>
          <a:p>
            <a:pPr marL="0" indent="0">
              <a:lnSpc>
                <a:spcPct val="114000"/>
              </a:lnSpc>
              <a:buFontTx/>
              <a:buNone/>
            </a:pPr>
            <a:r>
              <a:rPr lang="en-GB" altLang="en-US" sz="2400" b="1" u="sng" dirty="0"/>
              <a:t>Ethical behaviour </a:t>
            </a:r>
            <a:r>
              <a:rPr lang="en-GB" altLang="en-US" sz="2400" dirty="0"/>
              <a:t>is behaviour which is considered to be right and moral.</a:t>
            </a:r>
          </a:p>
          <a:p>
            <a:pPr marL="0" indent="0">
              <a:lnSpc>
                <a:spcPct val="114000"/>
              </a:lnSpc>
              <a:buFontTx/>
              <a:buNone/>
            </a:pPr>
            <a:r>
              <a:rPr lang="en-GB" altLang="en-US" sz="2400" b="1" u="sng" dirty="0"/>
              <a:t>Business ethics </a:t>
            </a:r>
            <a:r>
              <a:rPr lang="en-GB" altLang="en-US" sz="2400" dirty="0"/>
              <a:t>are the values and principles which operate in the world of business. They form the moral framework of the business.</a:t>
            </a:r>
            <a:endParaRPr lang="en-US" altLang="en-US" sz="2400" dirty="0"/>
          </a:p>
        </p:txBody>
      </p:sp>
      <p:pic>
        <p:nvPicPr>
          <p:cNvPr id="1026" name="Picture 2" descr="Business Ethics Definition: Introduction, Benefits of Adhering">
            <a:extLst>
              <a:ext uri="{FF2B5EF4-FFF2-40B4-BE49-F238E27FC236}">
                <a16:creationId xmlns:a16="http://schemas.microsoft.com/office/drawing/2014/main" id="{6A9A0216-B2FB-4D30-8206-41604671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64" y="5292421"/>
            <a:ext cx="1982319" cy="13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0C2A0-1479-4C2D-AA01-C29A7706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ethics – </a:t>
            </a:r>
            <a:r>
              <a:rPr lang="en-US" sz="2400" i="1" dirty="0"/>
              <a:t>a </a:t>
            </a:r>
            <a:r>
              <a:rPr lang="en-US" sz="2400" i="1" dirty="0" err="1"/>
              <a:t>mumin’s</a:t>
            </a:r>
            <a:r>
              <a:rPr lang="en-US" sz="2400" i="1" dirty="0"/>
              <a:t> framework</a:t>
            </a:r>
            <a:endParaRPr lang="en-US" i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492F82-F16B-42F1-BC1D-F880D912C9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2512010"/>
              </p:ext>
            </p:extLst>
          </p:nvPr>
        </p:nvGraphicFramePr>
        <p:xfrm>
          <a:off x="1276710" y="2260121"/>
          <a:ext cx="5061606" cy="4045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7F2489-2A24-429A-B372-14C286B1D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5290093" cy="3101982"/>
          </a:xfrm>
        </p:spPr>
        <p:txBody>
          <a:bodyPr>
            <a:noAutofit/>
          </a:bodyPr>
          <a:lstStyle/>
          <a:p>
            <a:r>
              <a:rPr lang="en-US" sz="3200" b="1" u="sng" dirty="0"/>
              <a:t>Principles</a:t>
            </a:r>
            <a:r>
              <a:rPr lang="en-US" sz="3200" dirty="0"/>
              <a:t>: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800" dirty="0" err="1"/>
              <a:t>Raaziq</a:t>
            </a:r>
            <a:r>
              <a:rPr lang="en-US" sz="2800" dirty="0"/>
              <a:t> Allah TA chhe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800" dirty="0"/>
              <a:t>Maru </a:t>
            </a:r>
            <a:r>
              <a:rPr lang="en-US" sz="2800" dirty="0" err="1"/>
              <a:t>rizq</a:t>
            </a:r>
            <a:r>
              <a:rPr lang="en-US" sz="2800" dirty="0"/>
              <a:t> </a:t>
            </a:r>
            <a:r>
              <a:rPr lang="en-US" sz="2800" dirty="0" err="1"/>
              <a:t>likhelu</a:t>
            </a:r>
            <a:r>
              <a:rPr lang="en-US" sz="2800" dirty="0"/>
              <a:t> chhe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800" dirty="0"/>
              <a:t>Maru </a:t>
            </a:r>
            <a:r>
              <a:rPr lang="en-US" sz="2800" dirty="0" err="1"/>
              <a:t>rizq</a:t>
            </a:r>
            <a:r>
              <a:rPr lang="en-US" sz="2800" dirty="0"/>
              <a:t> koi </a:t>
            </a:r>
            <a:r>
              <a:rPr lang="en-US" sz="2800" dirty="0" err="1"/>
              <a:t>bisru</a:t>
            </a:r>
            <a:r>
              <a:rPr lang="en-US" sz="2800" dirty="0"/>
              <a:t> </a:t>
            </a:r>
            <a:r>
              <a:rPr lang="en-US" sz="2800" dirty="0" err="1"/>
              <a:t>nahi</a:t>
            </a:r>
            <a:r>
              <a:rPr lang="en-US" sz="2800" dirty="0"/>
              <a:t> </a:t>
            </a:r>
            <a:r>
              <a:rPr lang="en-US" sz="2800" dirty="0" err="1"/>
              <a:t>lai</a:t>
            </a:r>
            <a:r>
              <a:rPr lang="en-US" sz="2800" dirty="0"/>
              <a:t> jai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800" dirty="0"/>
              <a:t>Koi </a:t>
            </a:r>
            <a:r>
              <a:rPr lang="en-US" sz="2800" dirty="0" err="1"/>
              <a:t>bisra</a:t>
            </a:r>
            <a:r>
              <a:rPr lang="en-US" sz="2800" dirty="0"/>
              <a:t> nu </a:t>
            </a:r>
            <a:r>
              <a:rPr lang="en-US" sz="2800" dirty="0" err="1"/>
              <a:t>rizq</a:t>
            </a:r>
            <a:r>
              <a:rPr lang="en-US" sz="2800" dirty="0"/>
              <a:t> </a:t>
            </a:r>
            <a:r>
              <a:rPr lang="en-US" sz="2800" dirty="0" err="1"/>
              <a:t>mei</a:t>
            </a:r>
            <a:r>
              <a:rPr lang="en-US" sz="2800" dirty="0"/>
              <a:t> </a:t>
            </a:r>
            <a:r>
              <a:rPr lang="en-US" sz="2800" dirty="0" err="1"/>
              <a:t>nahi</a:t>
            </a:r>
            <a:r>
              <a:rPr lang="en-US" sz="2800" dirty="0"/>
              <a:t> </a:t>
            </a:r>
            <a:r>
              <a:rPr lang="en-US" sz="2800" dirty="0" err="1"/>
              <a:t>lai</a:t>
            </a:r>
            <a:r>
              <a:rPr lang="en-US" sz="2800" dirty="0"/>
              <a:t> </a:t>
            </a:r>
            <a:r>
              <a:rPr lang="en-US" sz="2800" dirty="0" err="1"/>
              <a:t>saku</a:t>
            </a:r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DE75C0-BDE3-4143-9747-0D174E6EA760}"/>
              </a:ext>
            </a:extLst>
          </p:cNvPr>
          <p:cNvGrpSpPr/>
          <p:nvPr/>
        </p:nvGrpSpPr>
        <p:grpSpPr>
          <a:xfrm>
            <a:off x="2889849" y="4304579"/>
            <a:ext cx="1834535" cy="1975448"/>
            <a:chOff x="1460918" y="1743792"/>
            <a:chExt cx="1834535" cy="19754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D556271-0D8E-4C9D-9E70-31E998CA8942}"/>
                </a:ext>
              </a:extLst>
            </p:cNvPr>
            <p:cNvSpPr/>
            <p:nvPr/>
          </p:nvSpPr>
          <p:spPr>
            <a:xfrm rot="10800000">
              <a:off x="1460918" y="1743792"/>
              <a:ext cx="1834535" cy="1975448"/>
            </a:xfrm>
            <a:prstGeom prst="triangl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Isosceles Triangle 4">
              <a:extLst>
                <a:ext uri="{FF2B5EF4-FFF2-40B4-BE49-F238E27FC236}">
                  <a16:creationId xmlns:a16="http://schemas.microsoft.com/office/drawing/2014/main" id="{B9A5965C-939A-447D-912E-F4FA66773C14}"/>
                </a:ext>
              </a:extLst>
            </p:cNvPr>
            <p:cNvSpPr txBox="1"/>
            <p:nvPr/>
          </p:nvSpPr>
          <p:spPr>
            <a:xfrm rot="21600000">
              <a:off x="1920146" y="1833742"/>
              <a:ext cx="916871" cy="9168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solidFill>
                    <a:srgbClr val="002060"/>
                  </a:solidFill>
                </a:rPr>
                <a:t>Moula</a:t>
              </a:r>
              <a:r>
                <a:rPr lang="en-US" sz="2000" b="1" kern="1200" dirty="0">
                  <a:solidFill>
                    <a:srgbClr val="002060"/>
                  </a:solidFill>
                </a:rPr>
                <a:t> </a:t>
              </a:r>
              <a:r>
                <a:rPr lang="en-US" sz="1000" b="1" kern="1200" dirty="0">
                  <a:solidFill>
                    <a:srgbClr val="002060"/>
                  </a:solidFill>
                </a:rPr>
                <a:t>TUS</a:t>
              </a:r>
              <a:r>
                <a:rPr lang="en-US" sz="2000" b="1" kern="1200" dirty="0">
                  <a:solidFill>
                    <a:srgbClr val="002060"/>
                  </a:solidFill>
                </a:rPr>
                <a:t> </a:t>
              </a:r>
              <a:r>
                <a:rPr lang="en-US" sz="2000" b="1" kern="1200" dirty="0" err="1">
                  <a:solidFill>
                    <a:srgbClr val="002060"/>
                  </a:solidFill>
                </a:rPr>
                <a:t>ni</a:t>
              </a:r>
              <a:r>
                <a:rPr lang="en-US" sz="2000" b="1" kern="1200" dirty="0">
                  <a:solidFill>
                    <a:srgbClr val="002060"/>
                  </a:solidFill>
                </a:rPr>
                <a:t>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solidFill>
                    <a:srgbClr val="002060"/>
                  </a:solidFill>
                </a:rPr>
                <a:t>khushi</a:t>
              </a:r>
              <a:endParaRPr lang="en-US" sz="20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2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C1636B-4386-4191-85F4-B98F46AEC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14F07D-66B4-408B-A97B-4735A3ECC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220B6B-86C5-4EAA-8A6E-CB7D5E7DD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69B30-E442-4BB7-A631-6DFD9879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business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0443-38BE-4711-90D2-143AB6D0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en-US" sz="3200" dirty="0"/>
              <a:t>Business ethics help businesses </a:t>
            </a:r>
            <a:r>
              <a:rPr lang="en-GB" altLang="en-US" sz="3200" b="1" u="sng" dirty="0"/>
              <a:t>decide</a:t>
            </a:r>
            <a:r>
              <a:rPr lang="en-GB" altLang="en-US" sz="3200" dirty="0"/>
              <a:t> what directions/actions are </a:t>
            </a:r>
            <a:r>
              <a:rPr lang="en-GB" altLang="en-US" sz="3200" i="1" u="sng" dirty="0"/>
              <a:t>right/wrong</a:t>
            </a:r>
            <a:r>
              <a:rPr lang="en-GB" altLang="en-US" sz="3200" u="sng" dirty="0"/>
              <a:t> </a:t>
            </a:r>
            <a:r>
              <a:rPr lang="en-GB" altLang="en-US" sz="3200" dirty="0"/>
              <a:t>or </a:t>
            </a:r>
            <a:r>
              <a:rPr lang="en-GB" altLang="en-US" sz="3200" i="1" u="sng" dirty="0"/>
              <a:t>to take/not to take </a:t>
            </a:r>
            <a:r>
              <a:rPr lang="en-GB" altLang="en-US" sz="3200" dirty="0"/>
              <a:t>in certain circumstances.</a:t>
            </a:r>
          </a:p>
        </p:txBody>
      </p:sp>
      <p:pic>
        <p:nvPicPr>
          <p:cNvPr id="2050" name="Picture 2" descr="Business Ethics and Ethical Decision-Making Guide for Business Leaders and  Managers (2018)">
            <a:extLst>
              <a:ext uri="{FF2B5EF4-FFF2-40B4-BE49-F238E27FC236}">
                <a16:creationId xmlns:a16="http://schemas.microsoft.com/office/drawing/2014/main" id="{DD2E4974-686E-4F1E-9F83-8D3905F75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6" r="7208"/>
          <a:stretch/>
        </p:blipFill>
        <p:spPr bwMode="auto">
          <a:xfrm>
            <a:off x="10156950" y="5478195"/>
            <a:ext cx="1756129" cy="1064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F4437E-4613-4DC6-9741-CD5F94FF9CEE}"/>
              </a:ext>
            </a:extLst>
          </p:cNvPr>
          <p:cNvSpPr txBox="1">
            <a:spLocks/>
          </p:cNvSpPr>
          <p:nvPr/>
        </p:nvSpPr>
        <p:spPr>
          <a:xfrm>
            <a:off x="2226219" y="5478195"/>
            <a:ext cx="7729728" cy="955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altLang="en-US" sz="3200" b="1" dirty="0">
                <a:solidFill>
                  <a:srgbClr val="C00000"/>
                </a:solidFill>
              </a:rPr>
              <a:t>Reputation</a:t>
            </a:r>
            <a:r>
              <a:rPr lang="ar-SA" altLang="en-US" sz="3200" b="1" dirty="0">
                <a:solidFill>
                  <a:srgbClr val="C00000"/>
                </a:solidFill>
              </a:rPr>
              <a:t>	</a:t>
            </a:r>
            <a:r>
              <a:rPr lang="en-GB" altLang="en-US" sz="3200" dirty="0">
                <a:solidFill>
                  <a:srgbClr val="C00000"/>
                </a:solidFill>
              </a:rPr>
              <a:t>vs</a:t>
            </a:r>
            <a:r>
              <a:rPr lang="ar-SA" altLang="en-US" sz="3200" dirty="0">
                <a:solidFill>
                  <a:srgbClr val="C00000"/>
                </a:solidFill>
              </a:rPr>
              <a:t>	</a:t>
            </a:r>
            <a:r>
              <a:rPr lang="ar-SA" altLang="en-US" sz="4400" b="1" dirty="0">
                <a:solidFill>
                  <a:srgbClr val="C00000"/>
                </a:solidFill>
                <a:latin typeface="AL-KANZ" panose="02000000000000000000" pitchFamily="2" charset="-78"/>
                <a:cs typeface="AL-KANZ" panose="02000000000000000000" pitchFamily="2" charset="-78"/>
              </a:rPr>
              <a:t>البركة</a:t>
            </a:r>
            <a:endParaRPr lang="en-GB" altLang="en-US" sz="3200" b="1" dirty="0">
              <a:solidFill>
                <a:srgbClr val="C00000"/>
              </a:solidFill>
              <a:latin typeface="AL-KANZ" panose="02000000000000000000" pitchFamily="2" charset="-78"/>
              <a:cs typeface="AL-KANZ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623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6BB9DA-4FE2-4B8D-B7DE-EBB3A59E0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94E3FF-8A90-4E9C-A7DB-41C2740A4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r="6462"/>
          <a:stretch/>
        </p:blipFill>
        <p:spPr>
          <a:xfrm>
            <a:off x="767751" y="0"/>
            <a:ext cx="10636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5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730639-1865-4BBD-A1FC-2899A95BC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11" t="2893" r="6250" b="4276"/>
          <a:stretch/>
        </p:blipFill>
        <p:spPr>
          <a:xfrm>
            <a:off x="2365076" y="123572"/>
            <a:ext cx="7461849" cy="6610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2FD2D8-FF7F-4474-A63B-6AF443BFF8D4}"/>
              </a:ext>
            </a:extLst>
          </p:cNvPr>
          <p:cNvCxnSpPr/>
          <p:nvPr/>
        </p:nvCxnSpPr>
        <p:spPr>
          <a:xfrm flipH="1">
            <a:off x="5415951" y="1345721"/>
            <a:ext cx="21048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89CED6-8A9A-45DC-B0C1-AFBD19DC5370}"/>
              </a:ext>
            </a:extLst>
          </p:cNvPr>
          <p:cNvCxnSpPr>
            <a:cxnSpLocks/>
          </p:cNvCxnSpPr>
          <p:nvPr/>
        </p:nvCxnSpPr>
        <p:spPr>
          <a:xfrm flipH="1">
            <a:off x="3259348" y="2050212"/>
            <a:ext cx="31112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7B1FC6-0D27-407A-A11E-5861150734B4}"/>
              </a:ext>
            </a:extLst>
          </p:cNvPr>
          <p:cNvCxnSpPr/>
          <p:nvPr/>
        </p:nvCxnSpPr>
        <p:spPr>
          <a:xfrm flipH="1">
            <a:off x="2488720" y="2723072"/>
            <a:ext cx="21048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C94147-AB7F-4AF5-86DE-6764D56E08DB}"/>
              </a:ext>
            </a:extLst>
          </p:cNvPr>
          <p:cNvCxnSpPr/>
          <p:nvPr/>
        </p:nvCxnSpPr>
        <p:spPr>
          <a:xfrm flipH="1">
            <a:off x="5231921" y="2723072"/>
            <a:ext cx="21048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95C311-0740-43EF-BE96-26AA9CF97E60}"/>
              </a:ext>
            </a:extLst>
          </p:cNvPr>
          <p:cNvCxnSpPr>
            <a:cxnSpLocks/>
          </p:cNvCxnSpPr>
          <p:nvPr/>
        </p:nvCxnSpPr>
        <p:spPr>
          <a:xfrm flipH="1">
            <a:off x="4311770" y="3429000"/>
            <a:ext cx="238664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594D32-6C18-40CB-8CC5-A0E25D5AFADA}"/>
              </a:ext>
            </a:extLst>
          </p:cNvPr>
          <p:cNvCxnSpPr>
            <a:cxnSpLocks/>
          </p:cNvCxnSpPr>
          <p:nvPr/>
        </p:nvCxnSpPr>
        <p:spPr>
          <a:xfrm flipH="1">
            <a:off x="2600864" y="5358442"/>
            <a:ext cx="446273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DF0467-18AF-4EB2-A3C4-A0AAE6DC4AA6}"/>
              </a:ext>
            </a:extLst>
          </p:cNvPr>
          <p:cNvCxnSpPr>
            <a:cxnSpLocks/>
          </p:cNvCxnSpPr>
          <p:nvPr/>
        </p:nvCxnSpPr>
        <p:spPr>
          <a:xfrm flipH="1">
            <a:off x="4027099" y="6019800"/>
            <a:ext cx="330966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1263D3-D293-4D2F-908D-65DDF2F2ED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4" t="3900" r="23513" b="5786"/>
          <a:stretch/>
        </p:blipFill>
        <p:spPr>
          <a:xfrm>
            <a:off x="1851804" y="332117"/>
            <a:ext cx="8488393" cy="6193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ADF235-6A7C-47AC-BC01-000D895B2A95}"/>
              </a:ext>
            </a:extLst>
          </p:cNvPr>
          <p:cNvCxnSpPr>
            <a:cxnSpLocks/>
          </p:cNvCxnSpPr>
          <p:nvPr/>
        </p:nvCxnSpPr>
        <p:spPr>
          <a:xfrm flipH="1">
            <a:off x="2513163" y="1243642"/>
            <a:ext cx="365760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62A114-A104-4179-99F5-235C37194581}"/>
              </a:ext>
            </a:extLst>
          </p:cNvPr>
          <p:cNvCxnSpPr>
            <a:cxnSpLocks/>
          </p:cNvCxnSpPr>
          <p:nvPr/>
        </p:nvCxnSpPr>
        <p:spPr>
          <a:xfrm flipH="1">
            <a:off x="5917722" y="2802147"/>
            <a:ext cx="365760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F0C1C0-0767-492D-B6B9-8886587AFE57}"/>
              </a:ext>
            </a:extLst>
          </p:cNvPr>
          <p:cNvCxnSpPr>
            <a:cxnSpLocks/>
          </p:cNvCxnSpPr>
          <p:nvPr/>
        </p:nvCxnSpPr>
        <p:spPr>
          <a:xfrm flipH="1">
            <a:off x="3280914" y="2802147"/>
            <a:ext cx="112143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294D67-8152-4C32-B014-8100A7409C6F}"/>
              </a:ext>
            </a:extLst>
          </p:cNvPr>
          <p:cNvCxnSpPr>
            <a:cxnSpLocks/>
          </p:cNvCxnSpPr>
          <p:nvPr/>
        </p:nvCxnSpPr>
        <p:spPr>
          <a:xfrm flipH="1">
            <a:off x="2067465" y="4291641"/>
            <a:ext cx="365760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F16B6A-0788-4663-954D-9C37D78C19D3}"/>
              </a:ext>
            </a:extLst>
          </p:cNvPr>
          <p:cNvCxnSpPr>
            <a:cxnSpLocks/>
          </p:cNvCxnSpPr>
          <p:nvPr/>
        </p:nvCxnSpPr>
        <p:spPr>
          <a:xfrm flipH="1">
            <a:off x="4894054" y="5022011"/>
            <a:ext cx="46812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B47457-D23B-457E-A2E5-C304301DC0D8}"/>
              </a:ext>
            </a:extLst>
          </p:cNvPr>
          <p:cNvCxnSpPr>
            <a:cxnSpLocks/>
          </p:cNvCxnSpPr>
          <p:nvPr/>
        </p:nvCxnSpPr>
        <p:spPr>
          <a:xfrm flipH="1">
            <a:off x="6558952" y="5738003"/>
            <a:ext cx="315726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40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7F5789-020D-4F31-AD96-E7D45D77F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3" t="4780" r="23867" b="12453"/>
          <a:stretch/>
        </p:blipFill>
        <p:spPr>
          <a:xfrm>
            <a:off x="1873370" y="590910"/>
            <a:ext cx="8445261" cy="5676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FAB103-1124-47BF-B1EC-808AB8B7E744}"/>
              </a:ext>
            </a:extLst>
          </p:cNvPr>
          <p:cNvCxnSpPr>
            <a:cxnSpLocks/>
          </p:cNvCxnSpPr>
          <p:nvPr/>
        </p:nvCxnSpPr>
        <p:spPr>
          <a:xfrm flipH="1">
            <a:off x="5392948" y="2123219"/>
            <a:ext cx="365760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97D73F-DF42-4E3A-8D6F-32C67A67E77C}"/>
              </a:ext>
            </a:extLst>
          </p:cNvPr>
          <p:cNvCxnSpPr>
            <a:cxnSpLocks/>
          </p:cNvCxnSpPr>
          <p:nvPr/>
        </p:nvCxnSpPr>
        <p:spPr>
          <a:xfrm flipH="1">
            <a:off x="6477001" y="2810456"/>
            <a:ext cx="263968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2F5181-97D0-483B-A7B1-0CB4AEB7C58D}"/>
              </a:ext>
            </a:extLst>
          </p:cNvPr>
          <p:cNvCxnSpPr>
            <a:cxnSpLocks/>
          </p:cNvCxnSpPr>
          <p:nvPr/>
        </p:nvCxnSpPr>
        <p:spPr>
          <a:xfrm flipH="1">
            <a:off x="4881114" y="2810456"/>
            <a:ext cx="97191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2029B5-96C9-49FA-ACCF-94E9ECDF4541}"/>
              </a:ext>
            </a:extLst>
          </p:cNvPr>
          <p:cNvCxnSpPr>
            <a:cxnSpLocks/>
          </p:cNvCxnSpPr>
          <p:nvPr/>
        </p:nvCxnSpPr>
        <p:spPr>
          <a:xfrm flipH="1" flipV="1">
            <a:off x="2310442" y="2810456"/>
            <a:ext cx="1288216" cy="212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CD9B6F-2080-44B7-9178-DA295899FAE4}"/>
              </a:ext>
            </a:extLst>
          </p:cNvPr>
          <p:cNvCxnSpPr>
            <a:cxnSpLocks/>
          </p:cNvCxnSpPr>
          <p:nvPr/>
        </p:nvCxnSpPr>
        <p:spPr>
          <a:xfrm flipH="1">
            <a:off x="4636698" y="3558079"/>
            <a:ext cx="309975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E2DCBD-FB5A-4A9F-9D1A-21EE28C4BB0C}"/>
              </a:ext>
            </a:extLst>
          </p:cNvPr>
          <p:cNvCxnSpPr>
            <a:cxnSpLocks/>
          </p:cNvCxnSpPr>
          <p:nvPr/>
        </p:nvCxnSpPr>
        <p:spPr>
          <a:xfrm flipH="1">
            <a:off x="2462842" y="4377588"/>
            <a:ext cx="401415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C31D5C5-0CC7-4F67-A053-AC93CD470E4B}"/>
              </a:ext>
            </a:extLst>
          </p:cNvPr>
          <p:cNvSpPr/>
          <p:nvPr/>
        </p:nvSpPr>
        <p:spPr>
          <a:xfrm>
            <a:off x="5700623" y="5201728"/>
            <a:ext cx="2760453" cy="721743"/>
          </a:xfrm>
          <a:prstGeom prst="rect">
            <a:avLst/>
          </a:pr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C825-91BD-4DB5-9AD3-E5A6EDE9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EB4B4-45FA-4A37-A5D5-F4536381F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74899"/>
          </a:xfrm>
        </p:spPr>
        <p:txBody>
          <a:bodyPr>
            <a:normAutofit/>
          </a:bodyPr>
          <a:lstStyle/>
          <a:p>
            <a:r>
              <a:rPr lang="en-US" sz="2800" dirty="0"/>
              <a:t>Spiritual</a:t>
            </a:r>
          </a:p>
          <a:p>
            <a:r>
              <a:rPr lang="en-US" sz="2800" dirty="0"/>
              <a:t>Religious</a:t>
            </a:r>
          </a:p>
          <a:p>
            <a:r>
              <a:rPr lang="en-US" sz="2800" dirty="0"/>
              <a:t>Quality – business / processes</a:t>
            </a:r>
          </a:p>
          <a:p>
            <a:r>
              <a:rPr lang="en-US" sz="2800" dirty="0"/>
              <a:t>Honesty – product / process</a:t>
            </a:r>
          </a:p>
          <a:p>
            <a:r>
              <a:rPr lang="en-US" sz="2800" dirty="0"/>
              <a:t>Financial – cash</a:t>
            </a:r>
          </a:p>
          <a:p>
            <a:r>
              <a:rPr lang="en-US" sz="2800" dirty="0"/>
              <a:t>Association – attitude</a:t>
            </a:r>
          </a:p>
          <a:p>
            <a:r>
              <a:rPr lang="en-US" sz="2800" dirty="0"/>
              <a:t>Rules of the land</a:t>
            </a:r>
          </a:p>
        </p:txBody>
      </p:sp>
    </p:spTree>
    <p:extLst>
      <p:ext uri="{BB962C8B-B14F-4D97-AF65-F5344CB8AC3E}">
        <p14:creationId xmlns:p14="http://schemas.microsoft.com/office/powerpoint/2010/main" val="355426986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219</TotalTime>
  <Words>164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Adobe Gothic Std B</vt:lpstr>
      <vt:lpstr>AL-KANZ</vt:lpstr>
      <vt:lpstr>Arial</vt:lpstr>
      <vt:lpstr>Gill Sans MT</vt:lpstr>
      <vt:lpstr>Parcel</vt:lpstr>
      <vt:lpstr>Business ethics</vt:lpstr>
      <vt:lpstr>Business ethics – the definition</vt:lpstr>
      <vt:lpstr>Business ethics – a mumin’s framework</vt:lpstr>
      <vt:lpstr>Why business ethics</vt:lpstr>
      <vt:lpstr>PowerPoint Presentation</vt:lpstr>
      <vt:lpstr>PowerPoint Presentation</vt:lpstr>
      <vt:lpstr>PowerPoint Presentation</vt:lpstr>
      <vt:lpstr>PowerPoint Presentation</vt:lpstr>
      <vt:lpstr>summation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ethics</dc:title>
  <dc:creator>Khuzema Taizoon Haidery</dc:creator>
  <cp:lastModifiedBy>Khuzema Taizoon Haidery</cp:lastModifiedBy>
  <cp:revision>5</cp:revision>
  <dcterms:created xsi:type="dcterms:W3CDTF">2021-10-27T11:20:43Z</dcterms:created>
  <dcterms:modified xsi:type="dcterms:W3CDTF">2022-01-22T14:14:14Z</dcterms:modified>
</cp:coreProperties>
</file>