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42"/>
  </p:handoutMasterIdLst>
  <p:sldIdLst>
    <p:sldId id="446" r:id="rId2"/>
    <p:sldId id="265" r:id="rId3"/>
    <p:sldId id="434" r:id="rId4"/>
    <p:sldId id="438" r:id="rId5"/>
    <p:sldId id="375" r:id="rId6"/>
    <p:sldId id="421" r:id="rId7"/>
    <p:sldId id="437" r:id="rId8"/>
    <p:sldId id="376" r:id="rId9"/>
    <p:sldId id="373" r:id="rId10"/>
    <p:sldId id="374" r:id="rId11"/>
    <p:sldId id="439" r:id="rId12"/>
    <p:sldId id="377" r:id="rId13"/>
    <p:sldId id="380" r:id="rId14"/>
    <p:sldId id="397" r:id="rId15"/>
    <p:sldId id="327" r:id="rId16"/>
    <p:sldId id="440" r:id="rId17"/>
    <p:sldId id="422" r:id="rId18"/>
    <p:sldId id="427" r:id="rId19"/>
    <p:sldId id="383" r:id="rId20"/>
    <p:sldId id="395" r:id="rId21"/>
    <p:sldId id="389" r:id="rId22"/>
    <p:sldId id="430" r:id="rId23"/>
    <p:sldId id="413" r:id="rId24"/>
    <p:sldId id="348" r:id="rId25"/>
    <p:sldId id="426" r:id="rId26"/>
    <p:sldId id="441" r:id="rId27"/>
    <p:sldId id="442" r:id="rId28"/>
    <p:sldId id="387" r:id="rId29"/>
    <p:sldId id="350" r:id="rId30"/>
    <p:sldId id="351" r:id="rId31"/>
    <p:sldId id="425" r:id="rId32"/>
    <p:sldId id="420" r:id="rId33"/>
    <p:sldId id="424" r:id="rId34"/>
    <p:sldId id="418" r:id="rId35"/>
    <p:sldId id="388" r:id="rId36"/>
    <p:sldId id="406" r:id="rId37"/>
    <p:sldId id="445" r:id="rId38"/>
    <p:sldId id="400" r:id="rId39"/>
    <p:sldId id="396" r:id="rId40"/>
    <p:sldId id="444" r:id="rId41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660"/>
  </p:normalViewPr>
  <p:slideViewPr>
    <p:cSldViewPr>
      <p:cViewPr varScale="1">
        <p:scale>
          <a:sx n="83" d="100"/>
          <a:sy n="83" d="100"/>
        </p:scale>
        <p:origin x="43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. Mustafa Kukshiwala" userId="21eb5b57-df07-4a22-be20-fc277813423c" providerId="ADAL" clId="{8229CE6A-7EE4-4395-8A1F-9B14CE66D38A}"/>
    <pc:docChg chg="undo custSel addSld delSld">
      <pc:chgData name="M. Mustafa Kukshiwala" userId="21eb5b57-df07-4a22-be20-fc277813423c" providerId="ADAL" clId="{8229CE6A-7EE4-4395-8A1F-9B14CE66D38A}" dt="2022-03-26T07:39:34.178" v="2" actId="47"/>
      <pc:docMkLst>
        <pc:docMk/>
      </pc:docMkLst>
      <pc:sldChg chg="add del">
        <pc:chgData name="M. Mustafa Kukshiwala" userId="21eb5b57-df07-4a22-be20-fc277813423c" providerId="ADAL" clId="{8229CE6A-7EE4-4395-8A1F-9B14CE66D38A}" dt="2022-03-26T07:39:34.178" v="2" actId="47"/>
        <pc:sldMkLst>
          <pc:docMk/>
          <pc:sldMk cId="1398368767" sldId="435"/>
        </pc:sldMkLst>
      </pc:sldChg>
      <pc:sldChg chg="add del">
        <pc:chgData name="M. Mustafa Kukshiwala" userId="21eb5b57-df07-4a22-be20-fc277813423c" providerId="ADAL" clId="{8229CE6A-7EE4-4395-8A1F-9B14CE66D38A}" dt="2022-03-26T07:39:34.178" v="2" actId="47"/>
        <pc:sldMkLst>
          <pc:docMk/>
          <pc:sldMk cId="1654540688" sldId="43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2C2AB-3DCE-43C7-A9D8-28CA2BF9ED82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3FE84EF1-906F-4824-BE48-517CA7439D52}">
      <dgm:prSet phldrT="[Text]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32E0A7F7-9A5D-48AD-8B11-41B3BE991949}" type="parTrans" cxnId="{2E15DBD7-BF26-43B5-B5CD-9BE43F2284BF}">
      <dgm:prSet/>
      <dgm:spPr/>
      <dgm:t>
        <a:bodyPr/>
        <a:lstStyle/>
        <a:p>
          <a:endParaRPr lang="en-US"/>
        </a:p>
      </dgm:t>
    </dgm:pt>
    <dgm:pt modelId="{0B37D385-8BEB-498B-A805-03C5C1CED872}" type="sibTrans" cxnId="{2E15DBD7-BF26-43B5-B5CD-9BE43F2284BF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D654930-432A-4FEA-A499-5934F9784512}">
      <dgm:prSet phldrT="[Text]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0F778F1C-CE5A-4D28-86C3-CAAD8C69A5DA}" type="parTrans" cxnId="{E3745DC0-519D-464B-A0B8-0FAB9EEEA485}">
      <dgm:prSet/>
      <dgm:spPr/>
      <dgm:t>
        <a:bodyPr/>
        <a:lstStyle/>
        <a:p>
          <a:endParaRPr lang="en-US"/>
        </a:p>
      </dgm:t>
    </dgm:pt>
    <dgm:pt modelId="{368E03FE-A78F-41F4-BA8C-6569FED18FBD}" type="sibTrans" cxnId="{E3745DC0-519D-464B-A0B8-0FAB9EEEA485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C055A75-1780-40F3-80B6-F286E952A092}">
      <dgm:prSet phldrT="[Text]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43CDAC93-8232-408B-99D8-07C4D0391AB2}" type="parTrans" cxnId="{C15A8E5F-BD39-4379-9C15-509E50843D43}">
      <dgm:prSet/>
      <dgm:spPr/>
      <dgm:t>
        <a:bodyPr/>
        <a:lstStyle/>
        <a:p>
          <a:endParaRPr lang="en-US"/>
        </a:p>
      </dgm:t>
    </dgm:pt>
    <dgm:pt modelId="{F7B65B2A-6A6E-4161-B9F9-E5DAB3EE6BC0}" type="sibTrans" cxnId="{C15A8E5F-BD39-4379-9C15-509E50843D43}">
      <dgm:prSet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2599B0B8-E4FF-45EF-9758-236D99DB2F16}" type="pres">
      <dgm:prSet presAssocID="{F472C2AB-3DCE-43C7-A9D8-28CA2BF9ED8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FA8476A-CABB-4CC0-9206-6A931159E7D1}" type="pres">
      <dgm:prSet presAssocID="{3FE84EF1-906F-4824-BE48-517CA7439D52}" presName="gear1" presStyleLbl="node1" presStyleIdx="0" presStyleCnt="3">
        <dgm:presLayoutVars>
          <dgm:chMax val="1"/>
          <dgm:bulletEnabled val="1"/>
        </dgm:presLayoutVars>
      </dgm:prSet>
      <dgm:spPr/>
    </dgm:pt>
    <dgm:pt modelId="{747E068B-D0B7-458C-B183-946AC2844CDA}" type="pres">
      <dgm:prSet presAssocID="{3FE84EF1-906F-4824-BE48-517CA7439D52}" presName="gear1srcNode" presStyleLbl="node1" presStyleIdx="0" presStyleCnt="3"/>
      <dgm:spPr/>
    </dgm:pt>
    <dgm:pt modelId="{4E493F14-F034-4A77-8FDE-4C4FB7E17395}" type="pres">
      <dgm:prSet presAssocID="{3FE84EF1-906F-4824-BE48-517CA7439D52}" presName="gear1dstNode" presStyleLbl="node1" presStyleIdx="0" presStyleCnt="3"/>
      <dgm:spPr/>
    </dgm:pt>
    <dgm:pt modelId="{96F573B1-B16F-4A78-97D7-10746149376D}" type="pres">
      <dgm:prSet presAssocID="{DD654930-432A-4FEA-A499-5934F9784512}" presName="gear2" presStyleLbl="node1" presStyleIdx="1" presStyleCnt="3">
        <dgm:presLayoutVars>
          <dgm:chMax val="1"/>
          <dgm:bulletEnabled val="1"/>
        </dgm:presLayoutVars>
      </dgm:prSet>
      <dgm:spPr/>
    </dgm:pt>
    <dgm:pt modelId="{18F222ED-EC4A-4B40-89F2-F41DDE39B8DF}" type="pres">
      <dgm:prSet presAssocID="{DD654930-432A-4FEA-A499-5934F9784512}" presName="gear2srcNode" presStyleLbl="node1" presStyleIdx="1" presStyleCnt="3"/>
      <dgm:spPr/>
    </dgm:pt>
    <dgm:pt modelId="{C0820E80-CD60-4302-B57C-06F9A38B7D0A}" type="pres">
      <dgm:prSet presAssocID="{DD654930-432A-4FEA-A499-5934F9784512}" presName="gear2dstNode" presStyleLbl="node1" presStyleIdx="1" presStyleCnt="3"/>
      <dgm:spPr/>
    </dgm:pt>
    <dgm:pt modelId="{605B67A6-C3BE-47B5-B67F-084499E19B0F}" type="pres">
      <dgm:prSet presAssocID="{CC055A75-1780-40F3-80B6-F286E952A092}" presName="gear3" presStyleLbl="node1" presStyleIdx="2" presStyleCnt="3"/>
      <dgm:spPr/>
    </dgm:pt>
    <dgm:pt modelId="{2FE84759-6C83-4381-95D3-03424840DBC3}" type="pres">
      <dgm:prSet presAssocID="{CC055A75-1780-40F3-80B6-F286E952A09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6813CE7-B31E-402D-807E-35F1CEAB81FC}" type="pres">
      <dgm:prSet presAssocID="{CC055A75-1780-40F3-80B6-F286E952A092}" presName="gear3srcNode" presStyleLbl="node1" presStyleIdx="2" presStyleCnt="3"/>
      <dgm:spPr/>
    </dgm:pt>
    <dgm:pt modelId="{2FC78159-F248-47C9-9E0B-2534D269DC94}" type="pres">
      <dgm:prSet presAssocID="{CC055A75-1780-40F3-80B6-F286E952A092}" presName="gear3dstNode" presStyleLbl="node1" presStyleIdx="2" presStyleCnt="3"/>
      <dgm:spPr/>
    </dgm:pt>
    <dgm:pt modelId="{37B23598-D3C6-4A5A-8868-5E6B2EBDFA44}" type="pres">
      <dgm:prSet presAssocID="{0B37D385-8BEB-498B-A805-03C5C1CED872}" presName="connector1" presStyleLbl="sibTrans2D1" presStyleIdx="0" presStyleCnt="3"/>
      <dgm:spPr/>
    </dgm:pt>
    <dgm:pt modelId="{5B472F2E-B654-4510-84AC-A06CCA9B30BE}" type="pres">
      <dgm:prSet presAssocID="{368E03FE-A78F-41F4-BA8C-6569FED18FBD}" presName="connector2" presStyleLbl="sibTrans2D1" presStyleIdx="1" presStyleCnt="3"/>
      <dgm:spPr/>
    </dgm:pt>
    <dgm:pt modelId="{E15DE894-4DD7-4A92-83D1-F285AB14244A}" type="pres">
      <dgm:prSet presAssocID="{F7B65B2A-6A6E-4161-B9F9-E5DAB3EE6BC0}" presName="connector3" presStyleLbl="sibTrans2D1" presStyleIdx="2" presStyleCnt="3"/>
      <dgm:spPr/>
    </dgm:pt>
  </dgm:ptLst>
  <dgm:cxnLst>
    <dgm:cxn modelId="{0011DC14-EBF4-4A79-92D9-E6ED7DD05FB3}" type="presOf" srcId="{F7B65B2A-6A6E-4161-B9F9-E5DAB3EE6BC0}" destId="{E15DE894-4DD7-4A92-83D1-F285AB14244A}" srcOrd="0" destOrd="0" presId="urn:microsoft.com/office/officeart/2005/8/layout/gear1"/>
    <dgm:cxn modelId="{18F5982C-22BB-4389-9C7B-98FA8CC62A9C}" type="presOf" srcId="{CC055A75-1780-40F3-80B6-F286E952A092}" destId="{2FE84759-6C83-4381-95D3-03424840DBC3}" srcOrd="1" destOrd="0" presId="urn:microsoft.com/office/officeart/2005/8/layout/gear1"/>
    <dgm:cxn modelId="{B149573E-71F6-4E85-96B7-777196B0ABA3}" type="presOf" srcId="{DD654930-432A-4FEA-A499-5934F9784512}" destId="{18F222ED-EC4A-4B40-89F2-F41DDE39B8DF}" srcOrd="1" destOrd="0" presId="urn:microsoft.com/office/officeart/2005/8/layout/gear1"/>
    <dgm:cxn modelId="{C15A8E5F-BD39-4379-9C15-509E50843D43}" srcId="{F472C2AB-3DCE-43C7-A9D8-28CA2BF9ED82}" destId="{CC055A75-1780-40F3-80B6-F286E952A092}" srcOrd="2" destOrd="0" parTransId="{43CDAC93-8232-408B-99D8-07C4D0391AB2}" sibTransId="{F7B65B2A-6A6E-4161-B9F9-E5DAB3EE6BC0}"/>
    <dgm:cxn modelId="{97D3BC41-7641-4BA6-9E66-D235FEB98F82}" type="presOf" srcId="{DD654930-432A-4FEA-A499-5934F9784512}" destId="{C0820E80-CD60-4302-B57C-06F9A38B7D0A}" srcOrd="2" destOrd="0" presId="urn:microsoft.com/office/officeart/2005/8/layout/gear1"/>
    <dgm:cxn modelId="{3294084D-4AF1-4164-A1DF-608772D21AA1}" type="presOf" srcId="{CC055A75-1780-40F3-80B6-F286E952A092}" destId="{2FC78159-F248-47C9-9E0B-2534D269DC94}" srcOrd="3" destOrd="0" presId="urn:microsoft.com/office/officeart/2005/8/layout/gear1"/>
    <dgm:cxn modelId="{32C04A71-38F1-4CD1-AA63-1C795455B74B}" type="presOf" srcId="{CC055A75-1780-40F3-80B6-F286E952A092}" destId="{A6813CE7-B31E-402D-807E-35F1CEAB81FC}" srcOrd="2" destOrd="0" presId="urn:microsoft.com/office/officeart/2005/8/layout/gear1"/>
    <dgm:cxn modelId="{219BF78F-3C99-4CE6-8C4A-9CA613718577}" type="presOf" srcId="{3FE84EF1-906F-4824-BE48-517CA7439D52}" destId="{4E493F14-F034-4A77-8FDE-4C4FB7E17395}" srcOrd="2" destOrd="0" presId="urn:microsoft.com/office/officeart/2005/8/layout/gear1"/>
    <dgm:cxn modelId="{AFED42B0-5F43-48B0-A196-5E92F8FD5666}" type="presOf" srcId="{F472C2AB-3DCE-43C7-A9D8-28CA2BF9ED82}" destId="{2599B0B8-E4FF-45EF-9758-236D99DB2F16}" srcOrd="0" destOrd="0" presId="urn:microsoft.com/office/officeart/2005/8/layout/gear1"/>
    <dgm:cxn modelId="{846636B7-C1BB-4696-A60F-7A8E210C59F0}" type="presOf" srcId="{DD654930-432A-4FEA-A499-5934F9784512}" destId="{96F573B1-B16F-4A78-97D7-10746149376D}" srcOrd="0" destOrd="0" presId="urn:microsoft.com/office/officeart/2005/8/layout/gear1"/>
    <dgm:cxn modelId="{E3745DC0-519D-464B-A0B8-0FAB9EEEA485}" srcId="{F472C2AB-3DCE-43C7-A9D8-28CA2BF9ED82}" destId="{DD654930-432A-4FEA-A499-5934F9784512}" srcOrd="1" destOrd="0" parTransId="{0F778F1C-CE5A-4D28-86C3-CAAD8C69A5DA}" sibTransId="{368E03FE-A78F-41F4-BA8C-6569FED18FBD}"/>
    <dgm:cxn modelId="{D2E4BAC3-7776-4849-9257-D52B586E990A}" type="presOf" srcId="{CC055A75-1780-40F3-80B6-F286E952A092}" destId="{605B67A6-C3BE-47B5-B67F-084499E19B0F}" srcOrd="0" destOrd="0" presId="urn:microsoft.com/office/officeart/2005/8/layout/gear1"/>
    <dgm:cxn modelId="{2E15DBD7-BF26-43B5-B5CD-9BE43F2284BF}" srcId="{F472C2AB-3DCE-43C7-A9D8-28CA2BF9ED82}" destId="{3FE84EF1-906F-4824-BE48-517CA7439D52}" srcOrd="0" destOrd="0" parTransId="{32E0A7F7-9A5D-48AD-8B11-41B3BE991949}" sibTransId="{0B37D385-8BEB-498B-A805-03C5C1CED872}"/>
    <dgm:cxn modelId="{E47D97D9-36CF-4BF3-8E87-A73E4487BB36}" type="presOf" srcId="{3FE84EF1-906F-4824-BE48-517CA7439D52}" destId="{CFA8476A-CABB-4CC0-9206-6A931159E7D1}" srcOrd="0" destOrd="0" presId="urn:microsoft.com/office/officeart/2005/8/layout/gear1"/>
    <dgm:cxn modelId="{AEC482E1-41D8-4228-9DBB-3080F8666684}" type="presOf" srcId="{3FE84EF1-906F-4824-BE48-517CA7439D52}" destId="{747E068B-D0B7-458C-B183-946AC2844CDA}" srcOrd="1" destOrd="0" presId="urn:microsoft.com/office/officeart/2005/8/layout/gear1"/>
    <dgm:cxn modelId="{D035D4E8-5F5B-4262-8FA5-FBCBA900937F}" type="presOf" srcId="{368E03FE-A78F-41F4-BA8C-6569FED18FBD}" destId="{5B472F2E-B654-4510-84AC-A06CCA9B30BE}" srcOrd="0" destOrd="0" presId="urn:microsoft.com/office/officeart/2005/8/layout/gear1"/>
    <dgm:cxn modelId="{579A32F5-C964-431D-9C24-C153A63EBB71}" type="presOf" srcId="{0B37D385-8BEB-498B-A805-03C5C1CED872}" destId="{37B23598-D3C6-4A5A-8868-5E6B2EBDFA44}" srcOrd="0" destOrd="0" presId="urn:microsoft.com/office/officeart/2005/8/layout/gear1"/>
    <dgm:cxn modelId="{071353D3-426A-4737-842C-A9E014D22206}" type="presParOf" srcId="{2599B0B8-E4FF-45EF-9758-236D99DB2F16}" destId="{CFA8476A-CABB-4CC0-9206-6A931159E7D1}" srcOrd="0" destOrd="0" presId="urn:microsoft.com/office/officeart/2005/8/layout/gear1"/>
    <dgm:cxn modelId="{F0AD89E7-4E10-476E-A43E-B0D61D5D1AD9}" type="presParOf" srcId="{2599B0B8-E4FF-45EF-9758-236D99DB2F16}" destId="{747E068B-D0B7-458C-B183-946AC2844CDA}" srcOrd="1" destOrd="0" presId="urn:microsoft.com/office/officeart/2005/8/layout/gear1"/>
    <dgm:cxn modelId="{DB303B18-05DA-4856-A50F-2F26277921ED}" type="presParOf" srcId="{2599B0B8-E4FF-45EF-9758-236D99DB2F16}" destId="{4E493F14-F034-4A77-8FDE-4C4FB7E17395}" srcOrd="2" destOrd="0" presId="urn:microsoft.com/office/officeart/2005/8/layout/gear1"/>
    <dgm:cxn modelId="{A3D4FC3B-6347-4914-9E4D-E53E3149EC52}" type="presParOf" srcId="{2599B0B8-E4FF-45EF-9758-236D99DB2F16}" destId="{96F573B1-B16F-4A78-97D7-10746149376D}" srcOrd="3" destOrd="0" presId="urn:microsoft.com/office/officeart/2005/8/layout/gear1"/>
    <dgm:cxn modelId="{AEF4140B-EFB8-4F8C-A185-E44C88E13F8F}" type="presParOf" srcId="{2599B0B8-E4FF-45EF-9758-236D99DB2F16}" destId="{18F222ED-EC4A-4B40-89F2-F41DDE39B8DF}" srcOrd="4" destOrd="0" presId="urn:microsoft.com/office/officeart/2005/8/layout/gear1"/>
    <dgm:cxn modelId="{B7585BD3-58C9-462A-82CD-6CCD68104B61}" type="presParOf" srcId="{2599B0B8-E4FF-45EF-9758-236D99DB2F16}" destId="{C0820E80-CD60-4302-B57C-06F9A38B7D0A}" srcOrd="5" destOrd="0" presId="urn:microsoft.com/office/officeart/2005/8/layout/gear1"/>
    <dgm:cxn modelId="{B44E6D60-56EC-4703-9223-EC1C4F05BA0B}" type="presParOf" srcId="{2599B0B8-E4FF-45EF-9758-236D99DB2F16}" destId="{605B67A6-C3BE-47B5-B67F-084499E19B0F}" srcOrd="6" destOrd="0" presId="urn:microsoft.com/office/officeart/2005/8/layout/gear1"/>
    <dgm:cxn modelId="{15FC5DF1-593C-4EC4-ACF3-EFE2C0C1F4A0}" type="presParOf" srcId="{2599B0B8-E4FF-45EF-9758-236D99DB2F16}" destId="{2FE84759-6C83-4381-95D3-03424840DBC3}" srcOrd="7" destOrd="0" presId="urn:microsoft.com/office/officeart/2005/8/layout/gear1"/>
    <dgm:cxn modelId="{E327FDAB-AA8B-4996-9AD7-FAF530335054}" type="presParOf" srcId="{2599B0B8-E4FF-45EF-9758-236D99DB2F16}" destId="{A6813CE7-B31E-402D-807E-35F1CEAB81FC}" srcOrd="8" destOrd="0" presId="urn:microsoft.com/office/officeart/2005/8/layout/gear1"/>
    <dgm:cxn modelId="{D978328B-300C-4B93-826B-7CCE21AEA1EB}" type="presParOf" srcId="{2599B0B8-E4FF-45EF-9758-236D99DB2F16}" destId="{2FC78159-F248-47C9-9E0B-2534D269DC94}" srcOrd="9" destOrd="0" presId="urn:microsoft.com/office/officeart/2005/8/layout/gear1"/>
    <dgm:cxn modelId="{8223A84B-D365-4EBC-BBC3-4D4E6318F45B}" type="presParOf" srcId="{2599B0B8-E4FF-45EF-9758-236D99DB2F16}" destId="{37B23598-D3C6-4A5A-8868-5E6B2EBDFA44}" srcOrd="10" destOrd="0" presId="urn:microsoft.com/office/officeart/2005/8/layout/gear1"/>
    <dgm:cxn modelId="{C9C1E5B6-DD9B-4E29-B789-C0AD8A2487B4}" type="presParOf" srcId="{2599B0B8-E4FF-45EF-9758-236D99DB2F16}" destId="{5B472F2E-B654-4510-84AC-A06CCA9B30BE}" srcOrd="11" destOrd="0" presId="urn:microsoft.com/office/officeart/2005/8/layout/gear1"/>
    <dgm:cxn modelId="{637AF47F-85DC-43A5-AFC8-16942045A919}" type="presParOf" srcId="{2599B0B8-E4FF-45EF-9758-236D99DB2F16}" destId="{E15DE894-4DD7-4A92-83D1-F285AB14244A}" srcOrd="12" destOrd="0" presId="urn:microsoft.com/office/officeart/2005/8/layout/gear1"/>
  </dgm:cxnLst>
  <dgm:bg>
    <a:solidFill>
      <a:schemeClr val="accent3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8476A-CABB-4CC0-9206-6A931159E7D1}">
      <dsp:nvSpPr>
        <dsp:cNvPr id="0" name=""/>
        <dsp:cNvSpPr/>
      </dsp:nvSpPr>
      <dsp:spPr>
        <a:xfrm>
          <a:off x="5745480" y="3154679"/>
          <a:ext cx="3855720" cy="3855720"/>
        </a:xfrm>
        <a:prstGeom prst="gear9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6520651" y="4057863"/>
        <a:ext cx="2305378" cy="1981920"/>
      </dsp:txXfrm>
    </dsp:sp>
    <dsp:sp modelId="{96F573B1-B16F-4A78-97D7-10746149376D}">
      <dsp:nvSpPr>
        <dsp:cNvPr id="0" name=""/>
        <dsp:cNvSpPr/>
      </dsp:nvSpPr>
      <dsp:spPr>
        <a:xfrm>
          <a:off x="3502152" y="2243327"/>
          <a:ext cx="2804160" cy="2804160"/>
        </a:xfrm>
        <a:prstGeom prst="gear6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208108" y="2953549"/>
        <a:ext cx="1392248" cy="1383716"/>
      </dsp:txXfrm>
    </dsp:sp>
    <dsp:sp modelId="{605B67A6-C3BE-47B5-B67F-084499E19B0F}">
      <dsp:nvSpPr>
        <dsp:cNvPr id="0" name=""/>
        <dsp:cNvSpPr/>
      </dsp:nvSpPr>
      <dsp:spPr>
        <a:xfrm rot="20700000">
          <a:off x="5072767" y="308743"/>
          <a:ext cx="2747504" cy="2747504"/>
        </a:xfrm>
        <a:prstGeom prst="gear6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-20700000">
        <a:off x="5675376" y="911351"/>
        <a:ext cx="1542288" cy="1542288"/>
      </dsp:txXfrm>
    </dsp:sp>
    <dsp:sp modelId="{37B23598-D3C6-4A5A-8868-5E6B2EBDFA44}">
      <dsp:nvSpPr>
        <dsp:cNvPr id="0" name=""/>
        <dsp:cNvSpPr/>
      </dsp:nvSpPr>
      <dsp:spPr>
        <a:xfrm>
          <a:off x="5480962" y="2554499"/>
          <a:ext cx="4935321" cy="4935321"/>
        </a:xfrm>
        <a:prstGeom prst="circularArrow">
          <a:avLst>
            <a:gd name="adj1" fmla="val 4688"/>
            <a:gd name="adj2" fmla="val 299029"/>
            <a:gd name="adj3" fmla="val 2558202"/>
            <a:gd name="adj4" fmla="val 15773521"/>
            <a:gd name="adj5" fmla="val 5469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72F2E-B654-4510-84AC-A06CCA9B30BE}">
      <dsp:nvSpPr>
        <dsp:cNvPr id="0" name=""/>
        <dsp:cNvSpPr/>
      </dsp:nvSpPr>
      <dsp:spPr>
        <a:xfrm>
          <a:off x="3005540" y="1610788"/>
          <a:ext cx="3585819" cy="358581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DE894-4DD7-4A92-83D1-F285AB14244A}">
      <dsp:nvSpPr>
        <dsp:cNvPr id="0" name=""/>
        <dsp:cNvSpPr/>
      </dsp:nvSpPr>
      <dsp:spPr>
        <a:xfrm>
          <a:off x="4437241" y="-305148"/>
          <a:ext cx="3866235" cy="386623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72FA8-EE60-40FF-9CCE-6CFB5473CC6D}" type="datetimeFigureOut">
              <a:rPr lang="en-IN" smtClean="0"/>
              <a:t>26-03-2022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BC530-5711-43D9-98EE-EB8468C1D4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7472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7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8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5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5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4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1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7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0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8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5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6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8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4BC87-E081-4EAA-BA30-E0E5F3353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2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95300"/>
            <a:ext cx="8686800" cy="458397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  <a:ea typeface="Kanz-al-Marjaan" panose="03020500000000000000" pitchFamily="66" charset="-78"/>
                <a:cs typeface="Kanz-al-Marjaan" panose="03020500000000000000" pitchFamily="66" charset="-78"/>
              </a:rPr>
              <a:t>2 conditions:</a:t>
            </a:r>
          </a:p>
          <a:p>
            <a:pPr algn="l">
              <a:lnSpc>
                <a:spcPct val="150000"/>
              </a:lnSpc>
            </a:pP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  <a:ea typeface="Kanz-al-Marjaan" panose="03020500000000000000" pitchFamily="66" charset="-78"/>
                <a:cs typeface="Kanz-al-Marjaan" panose="03020500000000000000" pitchFamily="66" charset="-78"/>
              </a:rPr>
              <a:t>    1) </a:t>
            </a: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  <a:ea typeface="Kanz-al-Marjaan" panose="03020500000000000000" pitchFamily="66" charset="-78"/>
                <a:cs typeface="Kanz-al-Marjaan" panose="03020500000000000000" pitchFamily="66" charset="-78"/>
              </a:rPr>
              <a:t>Return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  <a:ea typeface="Kanz-al-Marjaan" panose="03020500000000000000" pitchFamily="66" charset="-78"/>
                <a:cs typeface="Kanz-al-Marjaan" panose="03020500000000000000" pitchFamily="66" charset="-78"/>
              </a:rPr>
              <a:t> of amount </a:t>
            </a:r>
          </a:p>
          <a:p>
            <a:pPr algn="l">
              <a:lnSpc>
                <a:spcPct val="150000"/>
              </a:lnSpc>
            </a:pP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  <a:ea typeface="Kanz-al-Marjaan" panose="03020500000000000000" pitchFamily="66" charset="-78"/>
                <a:cs typeface="Kanz-al-Marjaan" panose="03020500000000000000" pitchFamily="66" charset="-78"/>
              </a:rPr>
              <a:t>    2) On </a:t>
            </a: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  <a:ea typeface="Kanz-al-Marjaan" panose="03020500000000000000" pitchFamily="66" charset="-78"/>
                <a:cs typeface="Kanz-al-Marjaan" panose="03020500000000000000" pitchFamily="66" charset="-78"/>
              </a:rPr>
              <a:t>specific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  <a:ea typeface="Kanz-al-Marjaan" panose="03020500000000000000" pitchFamily="66" charset="-78"/>
                <a:cs typeface="Kanz-al-Marjaan" panose="03020500000000000000" pitchFamily="66" charset="-78"/>
              </a:rPr>
              <a:t> time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01765"/>
            <a:ext cx="22860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5079272"/>
            <a:ext cx="1905000" cy="170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8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700" y="1484329"/>
            <a:ext cx="4038600" cy="2362200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ar-SA" sz="17000" dirty="0">
                <a:solidFill>
                  <a:srgbClr val="C00000"/>
                </a:solidFill>
                <a:ea typeface="Times New Roman" panose="02020603050405020304" pitchFamily="18" charset="0"/>
                <a:cs typeface="QCF_P575" panose="02000400000000000000" pitchFamily="2" charset="2"/>
              </a:rPr>
              <a:t>ﮕ</a:t>
            </a:r>
            <a:endParaRPr lang="en-US" sz="17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z-al-Marjaan" panose="03020500000000000000" pitchFamily="66" charset="-78"/>
              <a:ea typeface="Kanz-al-Marjaan" panose="03020500000000000000" pitchFamily="66" charset="-78"/>
              <a:cs typeface="Kanz-al-Marjaan" panose="03020500000000000000" pitchFamily="66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F87409-A02A-4BD9-B259-7FFCF50EB983}"/>
              </a:ext>
            </a:extLst>
          </p:cNvPr>
          <p:cNvSpPr txBox="1">
            <a:spLocks/>
          </p:cNvSpPr>
          <p:nvPr/>
        </p:nvSpPr>
        <p:spPr>
          <a:xfrm>
            <a:off x="1714500" y="3848100"/>
            <a:ext cx="8763000" cy="201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  <a:ea typeface="Kanz-al-Marjaan" panose="03020500000000000000" pitchFamily="66" charset="-78"/>
                <a:cs typeface="Kanz-al-Marjaan" panose="03020500000000000000" pitchFamily="66" charset="-78"/>
              </a:rPr>
              <a:t>Literal Meaning?</a:t>
            </a:r>
            <a:endParaRPr lang="en-IN" sz="25999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anose="02020502060506020403" pitchFamily="18" charset="0"/>
              <a:ea typeface="Kanz-al-Marjaan" panose="03020500000000000000" pitchFamily="66" charset="-78"/>
              <a:cs typeface="Kanz-al-Marjaan" panose="030205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895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40396"/>
            <a:ext cx="7886700" cy="4377207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EG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حَسَنًا _</a:t>
            </a:r>
            <a:r>
              <a:rPr lang="ar-EG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</a:t>
            </a:r>
            <a:r>
              <a:rPr lang="en-US" sz="6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Good</a:t>
            </a:r>
            <a:endParaRPr lang="ar-EG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Kanz-al-Marjaan" panose="03020500000000000000" pitchFamily="66" charset="-78"/>
              <a:cs typeface="Times New Roman" panose="02020603050405020304" pitchFamily="18" charset="0"/>
            </a:endParaRPr>
          </a:p>
          <a:p>
            <a:pPr marL="0" indent="0" algn="ctr" rtl="1">
              <a:lnSpc>
                <a:spcPct val="200000"/>
              </a:lnSpc>
              <a:buNone/>
            </a:pPr>
            <a:r>
              <a:rPr lang="en-US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Bad </a:t>
            </a:r>
            <a:r>
              <a:rPr lang="en-US" sz="6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Qard</a:t>
            </a:r>
            <a:r>
              <a:rPr lang="en-US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?</a:t>
            </a:r>
            <a:endParaRPr lang="en-IN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Kanz-al-Marjaan" panose="03020500000000000000" pitchFamily="66" charset="-78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1981200" cy="1865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657600"/>
            <a:ext cx="1524000" cy="145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7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91A0EC-5AC8-4B47-9199-7A2DC32741BD}"/>
              </a:ext>
            </a:extLst>
          </p:cNvPr>
          <p:cNvSpPr/>
          <p:nvPr/>
        </p:nvSpPr>
        <p:spPr>
          <a:xfrm>
            <a:off x="0" y="-762000"/>
            <a:ext cx="12192000" cy="87716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 rtl="1"/>
            <a:endParaRPr lang="ar-EG" sz="19900" dirty="0">
              <a:solidFill>
                <a:schemeClr val="bg1"/>
              </a:solidFill>
              <a:ea typeface="Times New Roman" panose="02020603050405020304" pitchFamily="18" charset="0"/>
              <a:cs typeface="QCF_P575" panose="02000400000000000000" pitchFamily="2" charset="2"/>
            </a:endParaRPr>
          </a:p>
          <a:p>
            <a:pPr marL="1143000" indent="-1143000" algn="ctr" rtl="1">
              <a:buFont typeface="QCF_P575" panose="02000400000000000000" pitchFamily="2" charset="2"/>
              <a:buChar char="ﮒ"/>
            </a:pPr>
            <a:r>
              <a:rPr lang="ar-SA" sz="19900" dirty="0">
                <a:solidFill>
                  <a:schemeClr val="bg1"/>
                </a:solidFill>
                <a:ea typeface="Times New Roman" panose="02020603050405020304" pitchFamily="18" charset="0"/>
                <a:cs typeface="QCF_P575" panose="02000400000000000000" pitchFamily="2" charset="2"/>
              </a:rPr>
              <a:t>ﮓ</a:t>
            </a:r>
          </a:p>
          <a:p>
            <a:pPr algn="ctr" rtl="1"/>
            <a:endParaRPr lang="en-US" sz="16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5DC23-336E-41B3-8EAF-4C6594E5C33F}"/>
              </a:ext>
            </a:extLst>
          </p:cNvPr>
          <p:cNvSpPr txBox="1"/>
          <p:nvPr/>
        </p:nvSpPr>
        <p:spPr>
          <a:xfrm>
            <a:off x="152400" y="-341263"/>
            <a:ext cx="1752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3900" dirty="0">
                <a:solidFill>
                  <a:schemeClr val="bg1"/>
                </a:solidFill>
                <a:latin typeface="100th Milad Mubarak" panose="03020402040406030203" pitchFamily="66" charset="-78"/>
                <a:cs typeface="AL-FATEMI(Lisaan-ud-Dawat)" pitchFamily="2" charset="-78"/>
              </a:rPr>
              <a:t>3</a:t>
            </a:r>
            <a:endParaRPr lang="en-IN" sz="23900" dirty="0">
              <a:solidFill>
                <a:schemeClr val="bg1"/>
              </a:solidFill>
              <a:latin typeface="100th Milad Mubarak" panose="03020402040406030203" pitchFamily="66" charset="-78"/>
              <a:cs typeface="AL-FATEMI(Lisaan-ud-Dawa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6249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47732B-EBAF-4AA4-B893-7C7914A2825F}"/>
              </a:ext>
            </a:extLst>
          </p:cNvPr>
          <p:cNvSpPr/>
          <p:nvPr/>
        </p:nvSpPr>
        <p:spPr>
          <a:xfrm>
            <a:off x="1143000" y="-174694"/>
            <a:ext cx="9601200" cy="703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ar-EG" sz="28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"</a:t>
            </a:r>
            <a:r>
              <a:rPr lang="ar-SA" sz="28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خدا نسس </a:t>
            </a:r>
            <a:r>
              <a:rPr lang="ar-EG" sz="28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قرضا حسنا اْثثواني سوطط معنى؟ قرضا حسنا تو مؤمنين نسس اْثثيئسس ؛، </a:t>
            </a:r>
            <a:endParaRPr lang="ar-SA" sz="2800" dirty="0">
              <a:latin typeface="Kanz-al-Marjaan" panose="03020500000000000000" pitchFamily="66" charset="-78"/>
              <a:ea typeface="Kanz-al-Marjaan" panose="03020500000000000000" pitchFamily="66" charset="-78"/>
              <a:cs typeface="Kanz-al-Marjaan" panose="03020500000000000000" pitchFamily="66" charset="-78"/>
            </a:endParaRPr>
          </a:p>
          <a:p>
            <a:pPr algn="just" rtl="1">
              <a:lnSpc>
                <a:spcPct val="200000"/>
              </a:lnSpc>
            </a:pPr>
            <a:r>
              <a:rPr lang="ar-EG" sz="28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مككر اهما تصور ايم هوئي كھ ـــ</a:t>
            </a:r>
            <a:endParaRPr lang="ar-SA" sz="2800" dirty="0">
              <a:latin typeface="Kanz-al-Marjaan" panose="03020500000000000000" pitchFamily="66" charset="-78"/>
              <a:ea typeface="Kanz-al-Marjaan" panose="03020500000000000000" pitchFamily="66" charset="-78"/>
              <a:cs typeface="Kanz-al-Marjaan" panose="03020500000000000000" pitchFamily="66" charset="-78"/>
            </a:endParaRPr>
          </a:p>
          <a:p>
            <a:pPr algn="just" rtl="1">
              <a:lnSpc>
                <a:spcPct val="200000"/>
              </a:lnSpc>
            </a:pPr>
            <a:r>
              <a:rPr lang="ar-SA" sz="28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اْ </a:t>
            </a:r>
            <a:r>
              <a:rPr lang="ar-SA" sz="2800" b="1" u="sng" dirty="0">
                <a:solidFill>
                  <a:srgbClr val="990033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خدا نا بنده</a:t>
            </a:r>
            <a:r>
              <a:rPr lang="ar-SA" sz="2800" u="sng" dirty="0">
                <a:solidFill>
                  <a:srgbClr val="990033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</a:t>
            </a:r>
            <a:r>
              <a:rPr lang="ar-SA" sz="28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نسس هميطط قرضا حسنا اْثثئيسس ؛، </a:t>
            </a:r>
          </a:p>
          <a:p>
            <a:pPr algn="just" rtl="1">
              <a:lnSpc>
                <a:spcPct val="200000"/>
              </a:lnSpc>
            </a:pPr>
            <a:r>
              <a:rPr lang="ar-SA" sz="2800" b="1" u="sng" dirty="0">
                <a:solidFill>
                  <a:srgbClr val="990033"/>
                </a:solidFill>
                <a:latin typeface="Kanz-al-Marjaan" panose="03020500000000000000" pitchFamily="66" charset="-78"/>
                <a:cs typeface="Kanz-al-Marjaan" panose="03020500000000000000" pitchFamily="66" charset="-78"/>
              </a:rPr>
              <a:t>خدا نا ارشاد </a:t>
            </a:r>
            <a:r>
              <a:rPr lang="ar-SA" sz="28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سي اْثثيئسس ؛، </a:t>
            </a:r>
          </a:p>
          <a:p>
            <a:pPr algn="just" rtl="1">
              <a:lnSpc>
                <a:spcPct val="200000"/>
              </a:lnSpc>
            </a:pPr>
            <a:r>
              <a:rPr lang="ar-SA" sz="2800" dirty="0">
                <a:latin typeface="Kanz-al-Marjaan" panose="03020500000000000000" pitchFamily="66" charset="-78"/>
                <a:cs typeface="Kanz-al-Marjaan" panose="03020500000000000000" pitchFamily="66" charset="-78"/>
              </a:rPr>
              <a:t>انسس خدا واسطسس كوئي </a:t>
            </a:r>
            <a:r>
              <a:rPr lang="ar-SA" sz="28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عمل كريئسس ؛ تو </a:t>
            </a:r>
            <a:r>
              <a:rPr lang="ar-SA" sz="2800" b="1" u="sng" dirty="0">
                <a:solidFill>
                  <a:srgbClr val="990033"/>
                </a:solidFill>
                <a:latin typeface="Kanz-al-Marjaan" panose="03020500000000000000" pitchFamily="66" charset="-78"/>
                <a:cs typeface="Kanz-al-Marjaan" panose="03020500000000000000" pitchFamily="66" charset="-78"/>
              </a:rPr>
              <a:t>شكرًا ل</a:t>
            </a:r>
            <a:r>
              <a:rPr lang="ar-SA" sz="2800" b="1" dirty="0">
                <a:solidFill>
                  <a:schemeClr val="tx2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له</a:t>
            </a:r>
            <a:r>
              <a:rPr lang="ar-SA" sz="28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كريئسس ؛، بيجي كوئي غرض نظظيطط هوتي، </a:t>
            </a:r>
          </a:p>
          <a:p>
            <a:pPr algn="just" rtl="1">
              <a:lnSpc>
                <a:spcPct val="200000"/>
              </a:lnSpc>
            </a:pPr>
            <a:r>
              <a:rPr lang="ar-SA" sz="28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تو جو </a:t>
            </a:r>
            <a:r>
              <a:rPr lang="ar-SA" sz="4000" b="1" dirty="0">
                <a:solidFill>
                  <a:srgbClr val="C0000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اْ تصور هوئي تو ـــ قرض ـــ قرضا حسنا تهئي جائي</a:t>
            </a:r>
            <a:r>
              <a:rPr lang="ar-SA" sz="28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، </a:t>
            </a:r>
          </a:p>
          <a:p>
            <a:pPr algn="ctr" rtl="1">
              <a:lnSpc>
                <a:spcPct val="200000"/>
              </a:lnSpc>
            </a:pPr>
            <a:r>
              <a:rPr lang="ar-SA" sz="28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اهما كوئي بهي شاكلة سي سيئة ن</a:t>
            </a:r>
            <a:r>
              <a:rPr lang="ar-EG" sz="28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ھ</a:t>
            </a:r>
            <a:r>
              <a:rPr lang="ar-SA" sz="28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هوئ</a:t>
            </a:r>
            <a:r>
              <a:rPr lang="ar-EG" sz="28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ي، وياج انسس يھ مثل ني ححيزو</a:t>
            </a:r>
            <a:r>
              <a:rPr lang="ar-SA" sz="28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نظظيطط</a:t>
            </a:r>
            <a:r>
              <a:rPr lang="ar-EG" sz="28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."</a:t>
            </a:r>
          </a:p>
          <a:p>
            <a:pPr rtl="1">
              <a:lnSpc>
                <a:spcPct val="200000"/>
              </a:lnSpc>
            </a:pPr>
            <a:r>
              <a:rPr lang="ar-SA" sz="20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(كلمات الداعي الاجل سيدنا عالي قدر مفضل سيف الدين</a:t>
            </a:r>
            <a:r>
              <a:rPr lang="ar-SA" sz="2000" baseline="300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ط ع</a:t>
            </a:r>
            <a:r>
              <a:rPr lang="ar-SA" sz="20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)</a:t>
            </a:r>
            <a:endParaRPr lang="ar-EG" sz="2000" dirty="0">
              <a:latin typeface="Kanz-al-Marjaan" panose="03020500000000000000" pitchFamily="66" charset="-78"/>
              <a:ea typeface="Kanz-al-Marjaan" panose="03020500000000000000" pitchFamily="66" charset="-78"/>
              <a:cs typeface="Kanz-al-Marjaan" panose="030205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8519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8700" y="381000"/>
            <a:ext cx="10134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SA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"ك</a:t>
            </a:r>
            <a:r>
              <a:rPr lang="ar-EG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ُ</a:t>
            </a:r>
            <a:r>
              <a:rPr lang="ar-SA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ل</a:t>
            </a:r>
            <a:r>
              <a:rPr lang="ar-EG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ُّ</a:t>
            </a:r>
            <a:r>
              <a:rPr lang="ar-SA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 ق</a:t>
            </a:r>
            <a:r>
              <a:rPr lang="ar-EG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َ</a:t>
            </a:r>
            <a:r>
              <a:rPr lang="ar-SA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ر</a:t>
            </a:r>
            <a:r>
              <a:rPr lang="ar-EG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ْ</a:t>
            </a:r>
            <a:r>
              <a:rPr lang="ar-SA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ض</a:t>
            </a:r>
            <a:r>
              <a:rPr lang="ar-EG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ٍ</a:t>
            </a:r>
            <a:r>
              <a:rPr lang="ar-SA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 </a:t>
            </a:r>
            <a:r>
              <a:rPr lang="ar-EG" sz="8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جَرَّ</a:t>
            </a:r>
            <a:r>
              <a:rPr lang="ar-SA" sz="8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 م</a:t>
            </a:r>
            <a:r>
              <a:rPr lang="ar-EG" sz="8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َ</a:t>
            </a:r>
            <a:r>
              <a:rPr lang="ar-SA" sz="8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ن</a:t>
            </a:r>
            <a:r>
              <a:rPr lang="ar-EG" sz="8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ْ</a:t>
            </a:r>
            <a:r>
              <a:rPr lang="ar-SA" sz="8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ف</a:t>
            </a:r>
            <a:r>
              <a:rPr lang="ar-EG" sz="8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َ</a:t>
            </a:r>
            <a:r>
              <a:rPr lang="ar-SA" sz="8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ع</a:t>
            </a:r>
            <a:r>
              <a:rPr lang="ar-EG" sz="8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َ</a:t>
            </a:r>
            <a:r>
              <a:rPr lang="ar-SA" sz="8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ةً </a:t>
            </a:r>
            <a:r>
              <a:rPr lang="ar-SA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ف</a:t>
            </a:r>
            <a:r>
              <a:rPr lang="ar-EG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َ</a:t>
            </a:r>
            <a:r>
              <a:rPr lang="ar-SA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ه</a:t>
            </a:r>
            <a:r>
              <a:rPr lang="ar-EG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ُ</a:t>
            </a:r>
            <a:r>
              <a:rPr lang="ar-SA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و</a:t>
            </a:r>
            <a:r>
              <a:rPr lang="ar-EG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َ</a:t>
            </a:r>
            <a:r>
              <a:rPr lang="ar-SA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 </a:t>
            </a:r>
            <a:r>
              <a:rPr lang="ar-SA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ر</a:t>
            </a:r>
            <a:r>
              <a:rPr lang="ar-EG" sz="8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ِ</a:t>
            </a:r>
            <a:r>
              <a:rPr lang="ar-SA" sz="8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با</a:t>
            </a:r>
            <a:r>
              <a:rPr lang="ar-SA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"</a:t>
            </a:r>
            <a:endParaRPr lang="ar-YE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FGQPC Uthman Taha Naskh" panose="02000000000000000000" pitchFamily="2" charset="-78"/>
              <a:ea typeface="Kanz-al-Marjaan" panose="03020500000000000000" pitchFamily="66" charset="-78"/>
              <a:cs typeface="KFGQPC Uthman Taha Naskh" panose="02000000000000000000" pitchFamily="2" charset="-78"/>
            </a:endParaRPr>
          </a:p>
          <a:p>
            <a:pPr rtl="1">
              <a:lnSpc>
                <a:spcPct val="200000"/>
              </a:lnSpc>
            </a:pPr>
            <a:r>
              <a:rPr lang="ar-YE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(الامام محمد الباقر</a:t>
            </a:r>
            <a:r>
              <a:rPr lang="ar-YE" sz="36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ص ع</a:t>
            </a:r>
            <a:r>
              <a:rPr lang="ar-YE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)</a:t>
            </a:r>
            <a:r>
              <a:rPr lang="ar-SA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 </a:t>
            </a:r>
            <a:endParaRPr lang="ar-EG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FGQPC Uthman Taha Naskh" panose="02000000000000000000" pitchFamily="2" charset="-78"/>
              <a:ea typeface="Kanz-al-Marjaan" panose="03020500000000000000" pitchFamily="66" charset="-78"/>
              <a:cs typeface="KFGQPC Uthman Taha Naskh" panose="020000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CDC6A-6E9F-4AF9-802F-195A0F072E07}"/>
              </a:ext>
            </a:extLst>
          </p:cNvPr>
          <p:cNvSpPr txBox="1">
            <a:spLocks/>
          </p:cNvSpPr>
          <p:nvPr/>
        </p:nvSpPr>
        <p:spPr>
          <a:xfrm>
            <a:off x="1714500" y="4648200"/>
            <a:ext cx="8763000" cy="201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8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No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benefit at all</a:t>
            </a:r>
            <a:endParaRPr lang="en-IN" sz="25999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Kanz-al-Marjaan" panose="03020500000000000000" pitchFamily="66" charset="-7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59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6750" y="152400"/>
            <a:ext cx="108585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"</a:t>
            </a:r>
            <a:r>
              <a:rPr lang="ar-EG" sz="8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لَا يَأْخُذْ </a:t>
            </a:r>
            <a:r>
              <a:rPr lang="ar-EG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اَحَدُكُمْ رُكُوْبَ دَابَّةٍ وَلَا عَارِيَةَ مَتَاعٍ مِنْ اَجْلِ قَرْضٍ اَقْرَضَهُ</a:t>
            </a:r>
            <a:r>
              <a:rPr lang="ar-SA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" </a:t>
            </a:r>
            <a:endParaRPr lang="ar-EG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FGQPC Uthman Taha Naskh" panose="02000000000000000000" pitchFamily="2" charset="-78"/>
              <a:ea typeface="Kanz-al-Marjaan" panose="03020500000000000000" pitchFamily="66" charset="-78"/>
              <a:cs typeface="KFGQPC Uthman Taha Naskh" panose="02000000000000000000" pitchFamily="2" charset="-78"/>
            </a:endParaRPr>
          </a:p>
          <a:p>
            <a:pPr rtl="1">
              <a:lnSpc>
                <a:spcPct val="150000"/>
              </a:lnSpc>
            </a:pPr>
            <a:r>
              <a:rPr lang="ar-YE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(امير المؤمنين</a:t>
            </a:r>
            <a:r>
              <a:rPr lang="ar-EG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 مولانا علي بن ابي طالب</a:t>
            </a:r>
            <a:r>
              <a:rPr lang="ar-YE" sz="32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ص ع</a:t>
            </a:r>
            <a:r>
              <a:rPr lang="ar-YE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)</a:t>
            </a:r>
            <a:endParaRPr lang="ar-EG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FGQPC Uthman Taha Naskh" panose="02000000000000000000" pitchFamily="2" charset="-78"/>
              <a:ea typeface="Kanz-al-Marjaan" panose="03020500000000000000" pitchFamily="66" charset="-78"/>
              <a:cs typeface="KFGQPC Uthman Taha Naskh" panose="020000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B2C94E-A7C9-4363-BF00-45C297079D04}"/>
              </a:ext>
            </a:extLst>
          </p:cNvPr>
          <p:cNvSpPr txBox="1">
            <a:spLocks/>
          </p:cNvSpPr>
          <p:nvPr/>
        </p:nvSpPr>
        <p:spPr>
          <a:xfrm>
            <a:off x="1428750" y="4941550"/>
            <a:ext cx="9772650" cy="201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6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  <a:ea typeface="Kanz-al-Marjaan" panose="03020500000000000000" pitchFamily="66" charset="-78"/>
                <a:cs typeface="Kanz-al-Marjaan" panose="03020500000000000000" pitchFamily="66" charset="-78"/>
              </a:rPr>
              <a:t>Not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  <a:ea typeface="Kanz-al-Marjaan" panose="03020500000000000000" pitchFamily="66" charset="-78"/>
                <a:cs typeface="Kanz-al-Marjaan" panose="03020500000000000000" pitchFamily="66" charset="-78"/>
              </a:rPr>
              <a:t> </a:t>
            </a:r>
            <a:r>
              <a:rPr lang="en-US" sz="6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anose="02020502060506020403" pitchFamily="18" charset="0"/>
                <a:ea typeface="Kanz-al-Marjaan" panose="03020500000000000000" pitchFamily="66" charset="-78"/>
                <a:cs typeface="Kanz-al-Marjaan" panose="03020500000000000000" pitchFamily="66" charset="-78"/>
              </a:rPr>
              <a:t>even a non-financial benefit</a:t>
            </a:r>
            <a:endParaRPr lang="en-IN" sz="151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anose="02020502060506020403" pitchFamily="18" charset="0"/>
              <a:ea typeface="Kanz-al-Marjaan" panose="03020500000000000000" pitchFamily="66" charset="-78"/>
              <a:cs typeface="Kanz-al-Marjaan" panose="030205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1458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E13C324A-AA14-41F8-973F-A0D0992CF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50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47732B-EBAF-4AA4-B893-7C7914A2825F}"/>
              </a:ext>
            </a:extLst>
          </p:cNvPr>
          <p:cNvSpPr/>
          <p:nvPr/>
        </p:nvSpPr>
        <p:spPr>
          <a:xfrm>
            <a:off x="2171700" y="-304800"/>
            <a:ext cx="78486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5400" dirty="0">
                <a:solidFill>
                  <a:srgbClr val="003399"/>
                </a:solidFill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"</a:t>
            </a:r>
            <a:r>
              <a:rPr lang="ar-EG" sz="5400" dirty="0">
                <a:solidFill>
                  <a:srgbClr val="003399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يھ مثل اثثنو </a:t>
            </a:r>
            <a:r>
              <a:rPr lang="en-US" sz="4400" dirty="0">
                <a:solidFill>
                  <a:srgbClr val="990033"/>
                </a:solidFill>
                <a:latin typeface="Adobe Garamond Semibold Small C" pitchFamily="50" charset="0"/>
                <a:cs typeface="Kanz-al-Marjaan" panose="03020500000000000000" pitchFamily="66" charset="-78"/>
              </a:rPr>
              <a:t>Concept</a:t>
            </a:r>
            <a:r>
              <a:rPr lang="ar-EG" sz="4400" dirty="0">
                <a:solidFill>
                  <a:srgbClr val="003399"/>
                </a:solidFill>
                <a:latin typeface="Adobe Garamond Pro" panose="02020502060506020403" pitchFamily="18" charset="0"/>
                <a:cs typeface="Kanz-al-Marjaan" panose="03020500000000000000" pitchFamily="66" charset="-78"/>
              </a:rPr>
              <a:t> </a:t>
            </a:r>
            <a:r>
              <a:rPr lang="ar-EG" sz="5400" dirty="0">
                <a:solidFill>
                  <a:srgbClr val="003399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</a:t>
            </a:r>
            <a:r>
              <a:rPr lang="ar-EG" sz="7200" b="1" dirty="0">
                <a:solidFill>
                  <a:srgbClr val="990033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نھ</a:t>
            </a:r>
            <a:r>
              <a:rPr lang="ar-EG" sz="5400" dirty="0">
                <a:solidFill>
                  <a:srgbClr val="003399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هوئي</a:t>
            </a:r>
            <a:r>
              <a:rPr lang="ar-EG" sz="5400" dirty="0">
                <a:solidFill>
                  <a:srgbClr val="003399"/>
                </a:solidFill>
                <a:latin typeface="KFGQPC Uthman Taha Naskh" panose="02000000000000000000" pitchFamily="2" charset="-78"/>
                <a:ea typeface="Kanz-al-Marjaan" panose="03020500000000000000" pitchFamily="66" charset="-78"/>
                <a:cs typeface="KFGQPC Uthman Taha Naskh" panose="02000000000000000000" pitchFamily="2" charset="-78"/>
              </a:rPr>
              <a:t>"</a:t>
            </a:r>
            <a:endParaRPr lang="ar-EG" sz="5400" dirty="0">
              <a:latin typeface="KFGQPC Uthman Taha Naskh" panose="02000000000000000000" pitchFamily="2" charset="-78"/>
              <a:ea typeface="Kanz-al-Marjaan" panose="03020500000000000000" pitchFamily="66" charset="-78"/>
              <a:cs typeface="KFGQPC Uthman Taha Naskh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78FDA5-3C5A-4E54-AC82-1E6C3B263127}"/>
              </a:ext>
            </a:extLst>
          </p:cNvPr>
          <p:cNvSpPr/>
          <p:nvPr/>
        </p:nvSpPr>
        <p:spPr>
          <a:xfrm>
            <a:off x="895350" y="1676400"/>
            <a:ext cx="10401300" cy="500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Does the word “loan” give justice to the unique meaning of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Qardan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Hasana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, in terms of: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Translation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- Concept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Legal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Dawat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5070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463C36-F842-4B17-9B53-C5843E537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381000"/>
            <a:ext cx="6781800" cy="4724401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EG" sz="28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جَزَاء</a:t>
            </a:r>
            <a:endParaRPr lang="en-IN" sz="23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z-al-Marjaan" panose="03020500000000000000" pitchFamily="66" charset="-78"/>
              <a:ea typeface="Kanz-al-Marjaan" panose="03020500000000000000" pitchFamily="66" charset="-78"/>
              <a:cs typeface="Kanz-al-Marjaan" panose="03020500000000000000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5DA52-AC3E-49A5-918E-1B407D2904CB}"/>
              </a:ext>
            </a:extLst>
          </p:cNvPr>
          <p:cNvSpPr txBox="1"/>
          <p:nvPr/>
        </p:nvSpPr>
        <p:spPr>
          <a:xfrm>
            <a:off x="9296400" y="-533400"/>
            <a:ext cx="1752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3900" dirty="0">
                <a:solidFill>
                  <a:srgbClr val="002060"/>
                </a:solidFill>
                <a:latin typeface="100th Milad Mubarak" panose="03020402040406030203" pitchFamily="66" charset="-78"/>
                <a:cs typeface="AL-FATEMI(Lisaan-ud-Dawat)" pitchFamily="2" charset="-78"/>
              </a:rPr>
              <a:t>4</a:t>
            </a:r>
            <a:endParaRPr lang="en-IN" sz="23900" dirty="0">
              <a:solidFill>
                <a:srgbClr val="002060"/>
              </a:solidFill>
              <a:latin typeface="100th Milad Mubarak" panose="03020402040406030203" pitchFamily="66" charset="-78"/>
              <a:cs typeface="AL-FATEMI(Lisaan-ud-Dawa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037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324703-D8BA-4B2F-9969-206B09491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23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8AFE44-DE63-4759-8DFE-417B6ECD1C69}"/>
              </a:ext>
            </a:extLst>
          </p:cNvPr>
          <p:cNvSpPr/>
          <p:nvPr/>
        </p:nvSpPr>
        <p:spPr>
          <a:xfrm>
            <a:off x="2344144" y="-152400"/>
            <a:ext cx="7391400" cy="2525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11500" dirty="0">
                <a:solidFill>
                  <a:srgbClr val="003399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جزاء</a:t>
            </a:r>
            <a:r>
              <a:rPr lang="ar-EG" sz="8800" dirty="0">
                <a:solidFill>
                  <a:srgbClr val="003399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 </a:t>
            </a:r>
            <a:r>
              <a:rPr lang="ar-YE" sz="7200" dirty="0">
                <a:solidFill>
                  <a:srgbClr val="003399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(</a:t>
            </a:r>
            <a:r>
              <a:rPr lang="en-US" sz="7200" dirty="0">
                <a:solidFill>
                  <a:srgbClr val="003399"/>
                </a:solidFill>
                <a:latin typeface="Adobe Garamond Semibold Small C" pitchFamily="50" charset="0"/>
                <a:ea typeface="Kanz-al-Marjaan" pitchFamily="66" charset="-78"/>
                <a:cs typeface="Kanz-al-Marjaan" pitchFamily="66" charset="-78"/>
              </a:rPr>
              <a:t>Reward</a:t>
            </a:r>
            <a:r>
              <a:rPr lang="ar-YE" sz="7200" dirty="0">
                <a:solidFill>
                  <a:srgbClr val="003399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)</a:t>
            </a:r>
            <a:endParaRPr lang="ar-EG" sz="8800" dirty="0">
              <a:solidFill>
                <a:srgbClr val="003399"/>
              </a:solidFill>
              <a:latin typeface="Kanz-al-Marjaan" pitchFamily="66" charset="-78"/>
              <a:ea typeface="Kanz-al-Marjaan" pitchFamily="66" charset="-78"/>
              <a:cs typeface="Kanz-al-Marjaan" pitchFamily="66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5FFB50-4AEF-42DE-8959-2B95843AC586}"/>
              </a:ext>
            </a:extLst>
          </p:cNvPr>
          <p:cNvSpPr/>
          <p:nvPr/>
        </p:nvSpPr>
        <p:spPr>
          <a:xfrm>
            <a:off x="7772404" y="2759017"/>
            <a:ext cx="19706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dirty="0">
                <a:solidFill>
                  <a:srgbClr val="C00000"/>
                </a:solidFill>
                <a:ea typeface="Times New Roman" panose="02020603050405020304" pitchFamily="18" charset="0"/>
                <a:cs typeface="QCF_P557" panose="02000400000000000000" pitchFamily="2" charset="2"/>
              </a:rPr>
              <a:t>ﯟ</a:t>
            </a:r>
            <a:r>
              <a:rPr lang="ar-SA" sz="4000" dirty="0">
                <a:ea typeface="Times New Roman" panose="02020603050405020304" pitchFamily="18" charset="0"/>
                <a:cs typeface="QCF_P557" panose="02000400000000000000" pitchFamily="2" charset="2"/>
              </a:rPr>
              <a:t> ﯠ</a:t>
            </a:r>
            <a:endParaRPr lang="ar-EG" sz="4000" dirty="0">
              <a:ea typeface="Times New Roman" panose="02020603050405020304" pitchFamily="18" charset="0"/>
              <a:cs typeface="QCF_P557" panose="02000400000000000000" pitchFamily="2" charset="2"/>
            </a:endParaRPr>
          </a:p>
          <a:p>
            <a:pPr algn="r" rtl="1"/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993760-29F1-4F1C-A10A-C0C09418D089}"/>
              </a:ext>
            </a:extLst>
          </p:cNvPr>
          <p:cNvSpPr/>
          <p:nvPr/>
        </p:nvSpPr>
        <p:spPr>
          <a:xfrm>
            <a:off x="7872528" y="3636181"/>
            <a:ext cx="1882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000" dirty="0">
                <a:solidFill>
                  <a:srgbClr val="C00000"/>
                </a:solidFill>
                <a:ea typeface="Times New Roman" panose="02020603050405020304" pitchFamily="18" charset="0"/>
                <a:cs typeface="QCF_P557" panose="02000400000000000000" pitchFamily="2" charset="2"/>
              </a:rPr>
              <a:t>ﯡ</a:t>
            </a:r>
            <a:r>
              <a:rPr lang="ar-SA" sz="4000" dirty="0">
                <a:ea typeface="Times New Roman" panose="02020603050405020304" pitchFamily="18" charset="0"/>
                <a:cs typeface="QCF_P557" panose="02000400000000000000" pitchFamily="2" charset="2"/>
              </a:rPr>
              <a:t> ﯢ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762EBD-8CA9-4644-BA51-60A62FEC978B}"/>
              </a:ext>
            </a:extLst>
          </p:cNvPr>
          <p:cNvSpPr/>
          <p:nvPr/>
        </p:nvSpPr>
        <p:spPr>
          <a:xfrm>
            <a:off x="7201027" y="4567296"/>
            <a:ext cx="2566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000" dirty="0">
                <a:ea typeface="Times New Roman" panose="02020603050405020304" pitchFamily="18" charset="0"/>
                <a:cs typeface="QCF_P539" panose="02000400000000000000" pitchFamily="2" charset="2"/>
              </a:rPr>
              <a:t>ﰆ </a:t>
            </a:r>
            <a:r>
              <a:rPr lang="ar-SA" sz="4000" dirty="0">
                <a:solidFill>
                  <a:srgbClr val="C00000"/>
                </a:solidFill>
                <a:ea typeface="Times New Roman" panose="02020603050405020304" pitchFamily="18" charset="0"/>
                <a:cs typeface="QCF_P539" panose="02000400000000000000" pitchFamily="2" charset="2"/>
              </a:rPr>
              <a:t>ﰇ ﰈ</a:t>
            </a:r>
            <a:r>
              <a:rPr lang="ar-SA" sz="4000" dirty="0">
                <a:ea typeface="Times New Roman" panose="02020603050405020304" pitchFamily="18" charset="0"/>
                <a:cs typeface="QCF_P539" panose="02000400000000000000" pitchFamily="2" charset="2"/>
              </a:rPr>
              <a:t> </a:t>
            </a:r>
            <a:endParaRPr lang="en-US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53FACB-303E-4BCB-9ACD-90DA981322A8}"/>
              </a:ext>
            </a:extLst>
          </p:cNvPr>
          <p:cNvSpPr/>
          <p:nvPr/>
        </p:nvSpPr>
        <p:spPr>
          <a:xfrm>
            <a:off x="3072226" y="5518338"/>
            <a:ext cx="6702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000" dirty="0">
                <a:ea typeface="Times New Roman" panose="02020603050405020304" pitchFamily="18" charset="0"/>
                <a:cs typeface="QCF_P109" panose="02000400000000000000" pitchFamily="2" charset="2"/>
              </a:rPr>
              <a:t>ﮔ </a:t>
            </a:r>
            <a:r>
              <a:rPr lang="ar-SA" sz="4000" dirty="0">
                <a:solidFill>
                  <a:srgbClr val="C00000"/>
                </a:solidFill>
                <a:ea typeface="Times New Roman" panose="02020603050405020304" pitchFamily="18" charset="0"/>
                <a:cs typeface="QCF_P109" panose="02000400000000000000" pitchFamily="2" charset="2"/>
              </a:rPr>
              <a:t>ﮕ</a:t>
            </a:r>
            <a:r>
              <a:rPr lang="ar-SA" sz="4000" dirty="0">
                <a:ea typeface="Times New Roman" panose="02020603050405020304" pitchFamily="18" charset="0"/>
                <a:cs typeface="QCF_P109" panose="02000400000000000000" pitchFamily="2" charset="2"/>
              </a:rPr>
              <a:t> ﮖ ﮗ ﮘ ﮙ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4957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8AFE44-DE63-4759-8DFE-417B6ECD1C69}"/>
              </a:ext>
            </a:extLst>
          </p:cNvPr>
          <p:cNvSpPr/>
          <p:nvPr/>
        </p:nvSpPr>
        <p:spPr>
          <a:xfrm>
            <a:off x="609600" y="838202"/>
            <a:ext cx="11125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EG" sz="44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"جھ نسس تميطط قرضا حسنا اْثثو ححهو انسس يھ تمارا واسطسس دعاء كرسس ؛ ... </a:t>
            </a:r>
          </a:p>
          <a:p>
            <a:pPr algn="ctr" rtl="1">
              <a:lnSpc>
                <a:spcPct val="150000"/>
              </a:lnSpc>
            </a:pPr>
            <a:r>
              <a:rPr lang="ar-EG" sz="44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يھ </a:t>
            </a:r>
            <a:r>
              <a:rPr lang="ar-EG" sz="9600" dirty="0">
                <a:solidFill>
                  <a:srgbClr val="C0000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دعاء</a:t>
            </a:r>
            <a:r>
              <a:rPr lang="ar-EG" sz="72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</a:t>
            </a:r>
            <a:r>
              <a:rPr lang="ar-EG" sz="4400" dirty="0">
                <a:latin typeface="Kanz-al-Marjaan" panose="03020500000000000000" pitchFamily="66" charset="-78"/>
                <a:cs typeface="Kanz-al-Marjaan" panose="03020500000000000000" pitchFamily="66" charset="-78"/>
              </a:rPr>
              <a:t>_ </a:t>
            </a:r>
            <a:r>
              <a:rPr lang="ar-EG" sz="44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مملوك اْل محمد بارها ذكر كروطط ححهوطط _  </a:t>
            </a:r>
          </a:p>
          <a:p>
            <a:pPr algn="ctr" rtl="1">
              <a:lnSpc>
                <a:spcPct val="150000"/>
              </a:lnSpc>
            </a:pPr>
            <a:r>
              <a:rPr lang="ar-EG" sz="44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											يھ </a:t>
            </a:r>
            <a:r>
              <a:rPr lang="ar-EG" sz="6600" dirty="0">
                <a:solidFill>
                  <a:srgbClr val="C0000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تمنسس ككهني كام لاككسسس</a:t>
            </a:r>
            <a:r>
              <a:rPr lang="ar-EG" sz="44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"</a:t>
            </a:r>
          </a:p>
          <a:p>
            <a:pPr rtl="1">
              <a:lnSpc>
                <a:spcPct val="150000"/>
              </a:lnSpc>
            </a:pPr>
            <a:r>
              <a:rPr lang="ar-SA" sz="24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(كلمات الداعي الاجل سيدنا محمد برهان الدين</a:t>
            </a:r>
            <a:r>
              <a:rPr lang="ar-SA" sz="2400" baseline="300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رض</a:t>
            </a:r>
            <a:r>
              <a:rPr lang="ar-SA" sz="24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)</a:t>
            </a:r>
            <a:endParaRPr lang="en-US" sz="4400" dirty="0">
              <a:latin typeface="Kanz-al-Marjaan" panose="03020500000000000000" pitchFamily="66" charset="-78"/>
              <a:ea typeface="Kanz-al-Marjaan" panose="03020500000000000000" pitchFamily="66" charset="-78"/>
              <a:cs typeface="Kanz-al-Marjaan" panose="030205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0917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8AFE44-DE63-4759-8DFE-417B6ECD1C69}"/>
              </a:ext>
            </a:extLst>
          </p:cNvPr>
          <p:cNvSpPr/>
          <p:nvPr/>
        </p:nvSpPr>
        <p:spPr>
          <a:xfrm>
            <a:off x="609600" y="457200"/>
            <a:ext cx="10820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ar-EG" sz="54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"صاحب المال ثثر </a:t>
            </a:r>
            <a:r>
              <a:rPr lang="ar-EG" sz="7200" dirty="0">
                <a:solidFill>
                  <a:srgbClr val="990033"/>
                </a:solidFill>
                <a:latin typeface="Kanz-al-Marjaan" panose="03020500000000000000" pitchFamily="66" charset="-78"/>
                <a:cs typeface="Kanz-al-Marjaan" panose="03020500000000000000" pitchFamily="66" charset="-78"/>
              </a:rPr>
              <a:t>زكوة</a:t>
            </a:r>
            <a:r>
              <a:rPr lang="ar-EG" sz="54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زكوة </a:t>
            </a:r>
            <a:r>
              <a:rPr lang="ar-EG" sz="7200" dirty="0">
                <a:solidFill>
                  <a:srgbClr val="990033"/>
                </a:solidFill>
                <a:latin typeface="Kanz-al-Marjaan" panose="03020500000000000000" pitchFamily="66" charset="-78"/>
                <a:cs typeface="Kanz-al-Marjaan" panose="03020500000000000000" pitchFamily="66" charset="-78"/>
              </a:rPr>
              <a:t>واجب</a:t>
            </a:r>
            <a:r>
              <a:rPr lang="ar-EG" sz="54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؛ </a:t>
            </a:r>
          </a:p>
          <a:p>
            <a:pPr rtl="1">
              <a:lnSpc>
                <a:spcPct val="200000"/>
              </a:lnSpc>
            </a:pPr>
            <a:r>
              <a:rPr lang="ar-EG" sz="54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ايم صاحب المال ثثر </a:t>
            </a:r>
            <a:r>
              <a:rPr lang="ar-EG" sz="7200" dirty="0">
                <a:solidFill>
                  <a:srgbClr val="990033"/>
                </a:solidFill>
                <a:latin typeface="Kanz-al-Marjaan" panose="03020500000000000000" pitchFamily="66" charset="-78"/>
                <a:cs typeface="Kanz-al-Marjaan" panose="03020500000000000000" pitchFamily="66" charset="-78"/>
              </a:rPr>
              <a:t>قرضا حسنا </a:t>
            </a:r>
            <a:r>
              <a:rPr lang="ar-EG" sz="54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اْثثوو </a:t>
            </a:r>
            <a:r>
              <a:rPr lang="ar-EG" sz="7200" dirty="0">
                <a:solidFill>
                  <a:srgbClr val="990033"/>
                </a:solidFill>
                <a:latin typeface="Kanz-al-Marjaan" panose="03020500000000000000" pitchFamily="66" charset="-78"/>
                <a:cs typeface="Kanz-al-Marjaan" panose="03020500000000000000" pitchFamily="66" charset="-78"/>
              </a:rPr>
              <a:t>واجب</a:t>
            </a:r>
            <a:r>
              <a:rPr lang="ar-EG" sz="54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؛"</a:t>
            </a:r>
          </a:p>
          <a:p>
            <a:pPr rtl="1">
              <a:lnSpc>
                <a:spcPct val="200000"/>
              </a:lnSpc>
            </a:pPr>
            <a:r>
              <a:rPr lang="ar-YE" sz="24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(</a:t>
            </a:r>
            <a:r>
              <a:rPr lang="ar-EG" sz="24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كلمات الداعي الاجل سيدنا محمد برهان الدين</a:t>
            </a:r>
            <a:r>
              <a:rPr lang="ar-EG" sz="2400" baseline="300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رض</a:t>
            </a:r>
            <a:r>
              <a:rPr lang="ar-YE" sz="24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)</a:t>
            </a:r>
            <a:r>
              <a:rPr lang="ar-EG" sz="2400" dirty="0"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</a:t>
            </a:r>
            <a:endParaRPr lang="en-US" sz="3200" dirty="0">
              <a:latin typeface="Kanz-al-Marjaan" panose="03020500000000000000" pitchFamily="66" charset="-78"/>
              <a:ea typeface="Kanz-al-Marjaan" panose="03020500000000000000" pitchFamily="66" charset="-78"/>
              <a:cs typeface="Kanz-al-Marjaan" panose="030205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4113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918B45D-97CD-4997-BA21-CE55DEB5F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019211"/>
              </p:ext>
            </p:extLst>
          </p:nvPr>
        </p:nvGraphicFramePr>
        <p:xfrm>
          <a:off x="0" y="0"/>
          <a:ext cx="1219200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084109" y="1143000"/>
            <a:ext cx="8153400" cy="396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اقتصادي</a:t>
            </a:r>
            <a:r>
              <a:rPr lang="ar-EG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</a:t>
            </a:r>
            <a:r>
              <a:rPr lang="ar-SA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نهج</a:t>
            </a:r>
            <a:endParaRPr lang="ar-EG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z-al-Marjaan" panose="03020500000000000000" pitchFamily="66" charset="-78"/>
              <a:ea typeface="Kanz-al-Marjaan" panose="03020500000000000000" pitchFamily="66" charset="-78"/>
              <a:cs typeface="Kanz-al-Marjaan" panose="03020500000000000000" pitchFamily="66" charset="-78"/>
            </a:endParaRPr>
          </a:p>
          <a:p>
            <a:pPr algn="ctr" rtl="1">
              <a:lnSpc>
                <a:spcPct val="150000"/>
              </a:lnSpc>
            </a:pP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Institutionalization</a:t>
            </a:r>
            <a:endParaRPr lang="ar-EG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Kanz-al-Marjaan" panose="03020500000000000000" pitchFamily="66" charset="-7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11300-6F75-4D45-A79D-17D11650FBDA}"/>
              </a:ext>
            </a:extLst>
          </p:cNvPr>
          <p:cNvSpPr txBox="1"/>
          <p:nvPr/>
        </p:nvSpPr>
        <p:spPr>
          <a:xfrm>
            <a:off x="304800" y="-341263"/>
            <a:ext cx="1752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3900" dirty="0">
                <a:solidFill>
                  <a:schemeClr val="bg1"/>
                </a:solidFill>
                <a:latin typeface="100th Milad Mubarak" panose="03020402040406030203" pitchFamily="66" charset="-78"/>
                <a:cs typeface="AL-FATEMI(Lisaan-ud-Dawat)" pitchFamily="2" charset="-78"/>
              </a:rPr>
              <a:t>5</a:t>
            </a:r>
            <a:endParaRPr lang="en-IN" sz="23900" dirty="0">
              <a:solidFill>
                <a:schemeClr val="bg1"/>
              </a:solidFill>
              <a:latin typeface="100th Milad Mubarak" panose="03020402040406030203" pitchFamily="66" charset="-78"/>
              <a:cs typeface="AL-FATEMI(Lisaan-ud-Dawa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2413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105287"/>
            <a:ext cx="10134600" cy="439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36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"مؤمنين نا </a:t>
            </a:r>
            <a:r>
              <a:rPr lang="ar-SA" sz="3600" b="1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اقتصادي امور </a:t>
            </a:r>
            <a:r>
              <a:rPr lang="ar-SA" sz="36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نسس بظظتر كروا واسطسس </a:t>
            </a:r>
          </a:p>
          <a:p>
            <a:pPr algn="just" rtl="1">
              <a:lnSpc>
                <a:spcPct val="150000"/>
              </a:lnSpc>
            </a:pPr>
            <a:r>
              <a:rPr lang="ar-SA" sz="36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	</a:t>
            </a:r>
            <a:r>
              <a:rPr lang="ar-YE" sz="36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	</a:t>
            </a:r>
            <a:r>
              <a:rPr lang="ar-SA" sz="36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انسس ي</a:t>
            </a:r>
            <a:r>
              <a:rPr lang="ar-EG" sz="36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ھ سككلا نا</a:t>
            </a:r>
            <a:r>
              <a:rPr lang="ar-SA" sz="36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</a:t>
            </a:r>
            <a:r>
              <a:rPr lang="ar-SA" sz="3600" b="1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معاشي مستوى</a:t>
            </a:r>
            <a:r>
              <a:rPr lang="ar-EG" sz="3600" b="1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</a:t>
            </a:r>
            <a:r>
              <a:rPr lang="ar-SA" sz="36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بلند كروا واسطسس </a:t>
            </a:r>
          </a:p>
          <a:p>
            <a:pPr algn="ctr" rtl="1">
              <a:lnSpc>
                <a:spcPct val="150000"/>
              </a:lnSpc>
            </a:pPr>
            <a:r>
              <a:rPr lang="ar-YE" sz="4800" dirty="0">
                <a:solidFill>
                  <a:schemeClr val="accent3">
                    <a:lumMod val="50000"/>
                  </a:schemeClr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	</a:t>
            </a:r>
            <a:r>
              <a:rPr lang="ar-SA" sz="4800" dirty="0">
                <a:solidFill>
                  <a:schemeClr val="accent3">
                    <a:lumMod val="50000"/>
                  </a:schemeClr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قرضًا حسنًا   </a:t>
            </a:r>
            <a:r>
              <a:rPr lang="ar-SA" sz="36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نسس   </a:t>
            </a:r>
            <a:r>
              <a:rPr lang="ar-SA" sz="6000" dirty="0">
                <a:solidFill>
                  <a:srgbClr val="C0000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اقتصادي ن</a:t>
            </a:r>
            <a:r>
              <a:rPr lang="ar-YE" sz="6000" dirty="0">
                <a:solidFill>
                  <a:srgbClr val="C0000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ه</a:t>
            </a:r>
            <a:r>
              <a:rPr lang="ar-SA" sz="6000" dirty="0">
                <a:solidFill>
                  <a:srgbClr val="C0000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ج </a:t>
            </a:r>
            <a:r>
              <a:rPr lang="ar-SA" sz="36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ككرداني نسس </a:t>
            </a:r>
          </a:p>
          <a:p>
            <a:pPr rtl="1">
              <a:lnSpc>
                <a:spcPct val="150000"/>
              </a:lnSpc>
            </a:pPr>
            <a:r>
              <a:rPr lang="ar-SA" sz="36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اهنا سي برك</a:t>
            </a:r>
            <a:r>
              <a:rPr lang="ar-EG" sz="36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ات</a:t>
            </a:r>
            <a:r>
              <a:rPr lang="ar-SA" sz="36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حاصل كروو لازم؛"</a:t>
            </a:r>
          </a:p>
          <a:p>
            <a:pPr rtl="1">
              <a:lnSpc>
                <a:spcPct val="150000"/>
              </a:lnSpc>
            </a:pPr>
            <a:r>
              <a:rPr lang="ar-SA" sz="2000" dirty="0">
                <a:solidFill>
                  <a:srgbClr val="002060"/>
                </a:solidFill>
                <a:latin typeface="Kanz-al-Marjaan" panose="03020500000000000000" pitchFamily="66" charset="-78"/>
                <a:cs typeface="Kanz-al-Marjaan" panose="03020500000000000000" pitchFamily="66" charset="-78"/>
              </a:rPr>
              <a:t>(كلمات </a:t>
            </a:r>
            <a:r>
              <a:rPr lang="ar-SA" sz="20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الداعي الاجل سيدنا محمد برهان الدين </a:t>
            </a:r>
            <a:r>
              <a:rPr lang="ar-SA" sz="2000" baseline="30000" dirty="0">
                <a:solidFill>
                  <a:srgbClr val="002060"/>
                </a:solidFill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رض</a:t>
            </a:r>
            <a:r>
              <a:rPr lang="ar-SA" sz="2000" dirty="0">
                <a:solidFill>
                  <a:srgbClr val="002060"/>
                </a:solidFill>
                <a:latin typeface="Kanz-al-Marjaan" panose="03020500000000000000" pitchFamily="66" charset="-78"/>
                <a:cs typeface="Kanz-al-Marjaan" panose="03020500000000000000" pitchFamily="66" charset="-78"/>
              </a:rPr>
              <a:t>)</a:t>
            </a:r>
            <a:endParaRPr lang="ar-EG" sz="2000" dirty="0">
              <a:solidFill>
                <a:srgbClr val="002060"/>
              </a:solidFill>
              <a:latin typeface="Kanz-al-Marjaan" panose="03020500000000000000" pitchFamily="66" charset="-78"/>
              <a:cs typeface="Kanz-al-Marjaan" panose="030205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6160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7">
            <a:extLst>
              <a:ext uri="{FF2B5EF4-FFF2-40B4-BE49-F238E27FC236}">
                <a16:creationId xmlns:a16="http://schemas.microsoft.com/office/drawing/2014/main" id="{E5A072A3-C936-40D4-9A9D-FEC1EB86CA90}"/>
              </a:ext>
            </a:extLst>
          </p:cNvPr>
          <p:cNvSpPr/>
          <p:nvPr/>
        </p:nvSpPr>
        <p:spPr>
          <a:xfrm>
            <a:off x="609600" y="1066800"/>
            <a:ext cx="10515600" cy="4801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EG" sz="4400" dirty="0">
                <a:solidFill>
                  <a:srgbClr val="002060"/>
                </a:solidFill>
                <a:latin typeface="Kanz-al-Marjaan" panose="03020500000000000000" pitchFamily="66" charset="-78"/>
                <a:cs typeface="Kanz-al-Marjaan" panose="03020500000000000000" pitchFamily="66" charset="-78"/>
              </a:rPr>
              <a:t>"قرضا حسنا نسس مؤمنين </a:t>
            </a:r>
            <a:r>
              <a:rPr lang="ar-EG" sz="6600" dirty="0">
                <a:solidFill>
                  <a:srgbClr val="C00000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اقتصادي نهج </a:t>
            </a:r>
            <a:r>
              <a:rPr lang="ar-EG" sz="4400" dirty="0">
                <a:solidFill>
                  <a:srgbClr val="002060"/>
                </a:solidFill>
                <a:latin typeface="Kanz-al-Marjaan" panose="03020500000000000000" pitchFamily="66" charset="-78"/>
                <a:cs typeface="Kanz-al-Marjaan" panose="03020500000000000000" pitchFamily="66" charset="-78"/>
              </a:rPr>
              <a:t>ككردانسس، </a:t>
            </a:r>
          </a:p>
          <a:p>
            <a:pPr rtl="1">
              <a:lnSpc>
                <a:spcPct val="200000"/>
              </a:lnSpc>
            </a:pPr>
            <a:r>
              <a:rPr lang="ar-EG" sz="4400" dirty="0">
                <a:solidFill>
                  <a:srgbClr val="002060"/>
                </a:solidFill>
                <a:latin typeface="Kanz-al-Marjaan" panose="03020500000000000000" pitchFamily="66" charset="-78"/>
                <a:cs typeface="Kanz-al-Marjaan" panose="03020500000000000000" pitchFamily="66" charset="-78"/>
              </a:rPr>
              <a:t>اهنا سي </a:t>
            </a:r>
            <a:r>
              <a:rPr lang="ar-EG" sz="6600" dirty="0">
                <a:solidFill>
                  <a:srgbClr val="C00000"/>
                </a:solidFill>
                <a:latin typeface="Kanz-al-Marjaan" pitchFamily="66" charset="-78"/>
                <a:cs typeface="Kanz-al-Marjaan" pitchFamily="66" charset="-78"/>
              </a:rPr>
              <a:t>سككلا</a:t>
            </a:r>
            <a:r>
              <a:rPr lang="ar-EG" sz="4400" dirty="0">
                <a:solidFill>
                  <a:srgbClr val="002060"/>
                </a:solidFill>
                <a:latin typeface="Kanz-al-Marjaan" panose="03020500000000000000" pitchFamily="66" charset="-78"/>
                <a:cs typeface="Kanz-al-Marjaan" panose="03020500000000000000" pitchFamily="66" charset="-78"/>
              </a:rPr>
              <a:t> فائدة لسس"</a:t>
            </a:r>
          </a:p>
          <a:p>
            <a:pPr rtl="1">
              <a:lnSpc>
                <a:spcPct val="200000"/>
              </a:lnSpc>
            </a:pPr>
            <a:r>
              <a:rPr lang="ar-YE" sz="2400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(كلمات </a:t>
            </a:r>
            <a:r>
              <a:rPr lang="ar-EG" sz="2400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الداعي الاجل سيدنا </a:t>
            </a:r>
            <a:r>
              <a:rPr lang="ar-SA" sz="2400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عالي قدر مفضل سيف</a:t>
            </a:r>
            <a:r>
              <a:rPr lang="ar-EG" sz="2400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 الدين </a:t>
            </a:r>
            <a:r>
              <a:rPr lang="ar-SA" sz="2400" baseline="30000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ط ع</a:t>
            </a:r>
            <a:r>
              <a:rPr lang="ar-YE" sz="2400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)</a:t>
            </a:r>
            <a:endParaRPr sz="2400" dirty="0">
              <a:latin typeface="Kanz-al-Marjaan" pitchFamily="66" charset="-78"/>
              <a:ea typeface="Kanz-al-Marjaan" pitchFamily="66" charset="-78"/>
              <a:cs typeface="Kanz-al-Marjaan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9926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9B76D6-75DC-487C-8ACB-F7F2C2134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8291"/>
            <a:ext cx="4800941" cy="48009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7FB671-8943-4595-A975-7FB7EFA14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4800941" cy="4800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6BEB64-AD47-4A46-BF15-88204913E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35691"/>
            <a:ext cx="1981200" cy="198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F86DC5-39A5-437C-877A-B5E4976EF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71" y="3935691"/>
            <a:ext cx="1981200" cy="198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0DE490-0590-4627-BF38-332D6C8E14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65" y="3935691"/>
            <a:ext cx="1981200" cy="198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A38248-1B66-4766-94EF-150094188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95" y="3935691"/>
            <a:ext cx="1981200" cy="198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26BDC2-7618-4CDF-9CDA-E9F0CDB3C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71" y="2549866"/>
            <a:ext cx="1143170" cy="1143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10FCCE-FB20-4A4D-B1B5-381A4B0AE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30" y="2563921"/>
            <a:ext cx="1143170" cy="11431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925DE1-84C0-4E0D-AFA1-A3CA95F313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54" y="2564091"/>
            <a:ext cx="1143170" cy="11431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7805AE-154E-4A37-B032-70A8DB8115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63921"/>
            <a:ext cx="1143170" cy="1143170"/>
          </a:xfrm>
          <a:prstGeom prst="rect">
            <a:avLst/>
          </a:prstGeom>
        </p:spPr>
      </p:pic>
      <p:sp>
        <p:nvSpPr>
          <p:cNvPr id="15" name="Shape 177">
            <a:extLst>
              <a:ext uri="{FF2B5EF4-FFF2-40B4-BE49-F238E27FC236}">
                <a16:creationId xmlns:a16="http://schemas.microsoft.com/office/drawing/2014/main" id="{F6B0B9A8-E0AD-448B-9502-A63F0B77F729}"/>
              </a:ext>
            </a:extLst>
          </p:cNvPr>
          <p:cNvSpPr/>
          <p:nvPr/>
        </p:nvSpPr>
        <p:spPr>
          <a:xfrm>
            <a:off x="1143000" y="-646569"/>
            <a:ext cx="10210800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8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anz-al-Marjaan" pitchFamily="66" charset="-78"/>
                <a:cs typeface="Times New Roman" panose="02020603050405020304" pitchFamily="18" charset="0"/>
              </a:rPr>
              <a:t>An answer to so many…</a:t>
            </a:r>
            <a:endParaRPr sz="8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Kanz-al-Marjaan" pitchFamily="66" charset="-78"/>
              <a:cs typeface="Times New Roman" panose="02020603050405020304" pitchFamily="18" charset="0"/>
            </a:endParaRPr>
          </a:p>
        </p:txBody>
      </p:sp>
      <p:sp>
        <p:nvSpPr>
          <p:cNvPr id="16" name="Shape 177">
            <a:extLst>
              <a:ext uri="{FF2B5EF4-FFF2-40B4-BE49-F238E27FC236}">
                <a16:creationId xmlns:a16="http://schemas.microsoft.com/office/drawing/2014/main" id="{CBEE33F8-199A-4022-8E39-AB2789A70D3A}"/>
              </a:ext>
            </a:extLst>
          </p:cNvPr>
          <p:cNvSpPr/>
          <p:nvPr/>
        </p:nvSpPr>
        <p:spPr>
          <a:xfrm>
            <a:off x="-33867" y="5286023"/>
            <a:ext cx="12039600" cy="154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Kanz-al-Marjaan" pitchFamily="66" charset="-78"/>
                <a:cs typeface="Times New Roman" panose="02020603050405020304" pitchFamily="18" charset="0"/>
              </a:rPr>
              <a:t>How?            When?               How much?</a:t>
            </a:r>
            <a:endParaRPr sz="5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Kanz-al-Marjaan" pitchFamily="66" charset="-7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85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9B76D6-75DC-487C-8ACB-F7F2C2134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8291"/>
            <a:ext cx="4800941" cy="48009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7FB671-8943-4595-A975-7FB7EFA14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4800941" cy="4800941"/>
          </a:xfrm>
          <a:prstGeom prst="rect">
            <a:avLst/>
          </a:prstGeom>
        </p:spPr>
      </p:pic>
      <p:sp>
        <p:nvSpPr>
          <p:cNvPr id="15" name="Shape 177">
            <a:extLst>
              <a:ext uri="{FF2B5EF4-FFF2-40B4-BE49-F238E27FC236}">
                <a16:creationId xmlns:a16="http://schemas.microsoft.com/office/drawing/2014/main" id="{F6B0B9A8-E0AD-448B-9502-A63F0B77F729}"/>
              </a:ext>
            </a:extLst>
          </p:cNvPr>
          <p:cNvSpPr/>
          <p:nvPr/>
        </p:nvSpPr>
        <p:spPr>
          <a:xfrm>
            <a:off x="685800" y="954774"/>
            <a:ext cx="10210800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en-US" sz="72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anz-al-Marjaan" pitchFamily="66" charset="-78"/>
                <a:cs typeface="Times New Roman" panose="02020603050405020304" pitchFamily="18" charset="0"/>
              </a:rPr>
              <a:t>Giver and Taker</a:t>
            </a:r>
          </a:p>
          <a:p>
            <a:pPr algn="ctr"/>
            <a:endParaRPr lang="en-US" sz="72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Kanz-al-Marjaan" pitchFamily="66" charset="-78"/>
              <a:cs typeface="Times New Roman" panose="02020603050405020304" pitchFamily="18" charset="0"/>
            </a:endParaRPr>
          </a:p>
          <a:p>
            <a:pPr algn="ctr"/>
            <a:r>
              <a:rPr lang="en-US" sz="6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anz-al-Marjaan" pitchFamily="66" charset="-78"/>
                <a:cs typeface="Times New Roman" panose="02020603050405020304" pitchFamily="18" charset="0"/>
              </a:rPr>
              <a:t>Both are Needy</a:t>
            </a:r>
            <a:endParaRPr sz="6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Kanz-al-Marjaan" pitchFamily="66" charset="-7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34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211146-23C7-4CD4-96D6-6A34078E0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8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1368684"/>
            <a:ext cx="10820400" cy="3604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1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مولى</a:t>
            </a:r>
            <a:r>
              <a:rPr lang="ar-SA" sz="16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ط ع</a:t>
            </a:r>
            <a:r>
              <a:rPr lang="ar-SA" sz="1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ني</a:t>
            </a:r>
            <a:r>
              <a:rPr lang="ar-EG" sz="1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</a:t>
            </a:r>
            <a:r>
              <a:rPr lang="ar-SA" sz="1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نية</a:t>
            </a:r>
            <a:endParaRPr lang="ar-EG" sz="1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z-al-Marjaan" panose="03020500000000000000" pitchFamily="66" charset="-78"/>
              <a:ea typeface="Kanz-al-Marjaan" panose="03020500000000000000" pitchFamily="66" charset="-78"/>
              <a:cs typeface="Kanz-al-Marjaan" panose="03020500000000000000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65815-04DC-4B95-85E8-FFCDFDEBE2F7}"/>
              </a:ext>
            </a:extLst>
          </p:cNvPr>
          <p:cNvSpPr txBox="1"/>
          <p:nvPr/>
        </p:nvSpPr>
        <p:spPr>
          <a:xfrm>
            <a:off x="304800" y="-341263"/>
            <a:ext cx="1752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3900" dirty="0">
                <a:solidFill>
                  <a:schemeClr val="bg1"/>
                </a:solidFill>
                <a:latin typeface="100th Milad Mubarak" panose="03020402040406030203" pitchFamily="66" charset="-78"/>
                <a:cs typeface="AL-FATEMI(Lisaan-ud-Dawat)" pitchFamily="2" charset="-78"/>
              </a:rPr>
              <a:t>6</a:t>
            </a:r>
            <a:endParaRPr lang="en-IN" sz="23900" dirty="0">
              <a:solidFill>
                <a:schemeClr val="bg1"/>
              </a:solidFill>
              <a:latin typeface="100th Milad Mubarak" panose="03020402040406030203" pitchFamily="66" charset="-78"/>
              <a:cs typeface="AL-FATEMI(Lisaan-ud-Dawa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983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609601"/>
            <a:ext cx="8153400" cy="5753100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"مملوك  اْل محمد  قرضًا حسنًا   اْثثوطط ححهوطط  اهما  ماري  </a:t>
            </a:r>
            <a:r>
              <a:rPr lang="ar-S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بسس</a:t>
            </a:r>
            <a:r>
              <a:rPr lang="en-US" sz="36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/</a:t>
            </a:r>
            <a:r>
              <a:rPr lang="ar-SA" sz="36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AL-FATEMI(Lisaan-ud-Dawat)" pitchFamily="2" charset="-78"/>
              </a:rPr>
              <a:t>2</a:t>
            </a:r>
            <a:r>
              <a:rPr lang="ar-S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نية </a:t>
            </a: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؛: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z-al-Marjaan" panose="03020500000000000000" pitchFamily="66" charset="-78"/>
              <a:ea typeface="Kanz-al-Marjaan" panose="03020500000000000000" pitchFamily="66" charset="-78"/>
              <a:cs typeface="Kanz-al-Marjaan" panose="03020500000000000000" pitchFamily="66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ايك نية  ي</a:t>
            </a:r>
            <a:r>
              <a:rPr lang="ar-EG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ھ</a:t>
            </a: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؛ ك</a:t>
            </a:r>
            <a:r>
              <a:rPr lang="ar-EG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ھ</a:t>
            </a: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ــــ  </a:t>
            </a:r>
          </a:p>
          <a:p>
            <a:pPr algn="just" rtl="1">
              <a:lnSpc>
                <a:spcPct val="150000"/>
              </a:lnSpc>
            </a:pP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	مؤمن نسس وياج ني لعنة سي ححهوضضوا ما انسس وياج ني خباثة  سي نكلوا ما </a:t>
            </a:r>
            <a:r>
              <a:rPr lang="ar-SA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ياري</a:t>
            </a:r>
            <a:r>
              <a:rPr lang="ar-SA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</a:t>
            </a: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دؤطط، كيم ك</a:t>
            </a:r>
            <a:r>
              <a:rPr lang="ar-EG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ھ</a:t>
            </a: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ميطط مؤمن نو باوا ححهوطط،  مؤمن ني كفالة امام الزمان ي</a:t>
            </a:r>
            <a:r>
              <a:rPr lang="ar-EG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ھ</a:t>
            </a: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منسس سونثثي ؛،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z-al-Marjaan" panose="03020500000000000000" pitchFamily="66" charset="-78"/>
              <a:ea typeface="Kanz-al-Marjaan" panose="03020500000000000000" pitchFamily="66" charset="-78"/>
              <a:cs typeface="Kanz-al-Marjaan" panose="03020500000000000000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941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8E22-8618-4102-AD93-8B85031D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71441"/>
            <a:ext cx="7886700" cy="1325563"/>
          </a:xfrm>
        </p:spPr>
        <p:txBody>
          <a:bodyPr>
            <a:normAutofit/>
          </a:bodyPr>
          <a:lstStyle/>
          <a:p>
            <a:pPr algn="ctr" rtl="1"/>
            <a:r>
              <a:rPr lang="en-US" sz="6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Points</a:t>
            </a:r>
            <a:endParaRPr lang="en-US" sz="3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C6EC0E0-AFDF-4A27-9939-90DE0591E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880547"/>
              </p:ext>
            </p:extLst>
          </p:nvPr>
        </p:nvGraphicFramePr>
        <p:xfrm>
          <a:off x="2427648" y="1524001"/>
          <a:ext cx="7336711" cy="47472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2791">
                  <a:extLst>
                    <a:ext uri="{9D8B030D-6E8A-4147-A177-3AD203B41FA5}">
                      <a16:colId xmlns:a16="http://schemas.microsoft.com/office/drawing/2014/main" val="1759370455"/>
                    </a:ext>
                  </a:extLst>
                </a:gridCol>
                <a:gridCol w="6483920">
                  <a:extLst>
                    <a:ext uri="{9D8B030D-6E8A-4147-A177-3AD203B41FA5}">
                      <a16:colId xmlns:a16="http://schemas.microsoft.com/office/drawing/2014/main" val="2174537209"/>
                    </a:ext>
                  </a:extLst>
                </a:gridCol>
              </a:tblGrid>
              <a:tr h="678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Qardan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Hasana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al-Quran al-Kareem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14667"/>
                  </a:ext>
                </a:extLst>
              </a:tr>
              <a:tr h="678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Uniqueness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Meaning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419815"/>
                  </a:ext>
                </a:extLst>
              </a:tr>
              <a:tr h="678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Affiliation with </a:t>
                      </a:r>
                      <a:r>
                        <a:rPr lang="en-US" sz="2800" b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Allah </a:t>
                      </a:r>
                      <a:r>
                        <a:rPr lang="en-US" sz="2800" b="1" kern="1200" dirty="0" err="1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Ta`ala</a:t>
                      </a:r>
                      <a:r>
                        <a:rPr lang="en-US" sz="2800" b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225939"/>
                  </a:ext>
                </a:extLst>
              </a:tr>
              <a:tr h="678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Magnificence of </a:t>
                      </a:r>
                      <a:r>
                        <a:rPr lang="en-US" sz="2800" b="1" kern="1200" dirty="0" err="1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Jazaa</a:t>
                      </a:r>
                      <a:r>
                        <a:rPr lang="en-US" sz="2800" b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(reward)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639970"/>
                  </a:ext>
                </a:extLst>
              </a:tr>
              <a:tr h="678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Maula’s </a:t>
                      </a:r>
                      <a:r>
                        <a:rPr lang="en-US" sz="2800" b="1" kern="1200" dirty="0" err="1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Niyat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143905"/>
                  </a:ext>
                </a:extLst>
              </a:tr>
              <a:tr h="678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Institutionalization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740334"/>
                  </a:ext>
                </a:extLst>
              </a:tr>
              <a:tr h="678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have I </a:t>
                      </a:r>
                      <a:r>
                        <a:rPr lang="en-US" sz="2800" b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learnt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What should I </a:t>
                      </a:r>
                      <a:r>
                        <a:rPr lang="en-US" sz="2800" b="1" kern="1200" dirty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469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021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57200"/>
            <a:ext cx="7848600" cy="6172200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ar-S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بيسري  نية  ايم ؛ ك</a:t>
            </a:r>
            <a:r>
              <a:rPr lang="ar-EG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ھ</a:t>
            </a:r>
            <a:r>
              <a:rPr lang="ar-S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 ــــ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z-al-Marjaan" panose="03020500000000000000" pitchFamily="66" charset="-78"/>
              <a:ea typeface="Kanz-al-Marjaan" panose="03020500000000000000" pitchFamily="66" charset="-78"/>
              <a:cs typeface="Kanz-al-Marjaan" panose="03020500000000000000" pitchFamily="66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	ماري  </a:t>
            </a:r>
            <a:r>
              <a:rPr lang="ar-SA" sz="72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اقتداء</a:t>
            </a:r>
            <a:r>
              <a:rPr lang="ar-SA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</a:t>
            </a:r>
            <a:r>
              <a:rPr lang="ar-S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كري نسس مؤمنين بهي ضرورة مندو نسس </a:t>
            </a:r>
            <a:r>
              <a:rPr lang="ar-SA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قرضًا حسنًا اْثثسس</a:t>
            </a:r>
            <a:r>
              <a:rPr lang="ar-S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، سنستهاؤ بهي قرض اْثثسس انسس 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individually</a:t>
            </a: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 </a:t>
            </a:r>
            <a:r>
              <a:rPr lang="ar-S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بهي قرض اْثثسس"  </a:t>
            </a:r>
          </a:p>
          <a:p>
            <a:pPr algn="l" rtl="1">
              <a:lnSpc>
                <a:spcPct val="150000"/>
              </a:lnSpc>
            </a:pPr>
            <a:endParaRPr lang="ar-EG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z-al-Marjaan" panose="03020500000000000000" pitchFamily="66" charset="-78"/>
              <a:ea typeface="Kanz-al-Marjaan" panose="03020500000000000000" pitchFamily="66" charset="-78"/>
              <a:cs typeface="Kanz-al-Marjaan" panose="03020500000000000000" pitchFamily="66" charset="-78"/>
            </a:endParaRPr>
          </a:p>
          <a:p>
            <a:pPr algn="l" rtl="1">
              <a:lnSpc>
                <a:spcPct val="150000"/>
              </a:lnSpc>
            </a:pPr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(</a:t>
            </a:r>
            <a:r>
              <a:rPr lang="ar-S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كلمات الداعي الاجل سيدنا محمد برهان الدين </a:t>
            </a:r>
            <a:r>
              <a:rPr lang="ar-SA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رض</a:t>
            </a:r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)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z-al-Marjaan" panose="03020500000000000000" pitchFamily="66" charset="-78"/>
              <a:ea typeface="Kanz-al-Marjaan" panose="03020500000000000000" pitchFamily="66" charset="-78"/>
              <a:cs typeface="Kanz-al-Marjaan" panose="03020500000000000000" pitchFamily="66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anose="03020500000000000000" pitchFamily="66" charset="-78"/>
                <a:ea typeface="Kanz-al-Marjaan" panose="03020500000000000000" pitchFamily="66" charset="-78"/>
                <a:cs typeface="Kanz-al-Marjaan" panose="03020500000000000000" pitchFamily="66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6417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77">
            <a:extLst>
              <a:ext uri="{FF2B5EF4-FFF2-40B4-BE49-F238E27FC236}">
                <a16:creationId xmlns:a16="http://schemas.microsoft.com/office/drawing/2014/main" id="{A455AE53-9ACF-4E77-B89D-A2DE5EF9295C}"/>
              </a:ext>
            </a:extLst>
          </p:cNvPr>
          <p:cNvSpPr/>
          <p:nvPr/>
        </p:nvSpPr>
        <p:spPr>
          <a:xfrm>
            <a:off x="1600200" y="1001412"/>
            <a:ext cx="9296400" cy="5224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9600" b="1" u="sng" dirty="0">
                <a:solidFill>
                  <a:srgbClr val="990033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طاهر اسكيم</a:t>
            </a:r>
            <a:r>
              <a:rPr lang="ar-EG" sz="4000" b="1" dirty="0">
                <a:solidFill>
                  <a:srgbClr val="990033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ar-EG" sz="4400" dirty="0">
                <a:solidFill>
                  <a:srgbClr val="002060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"قرضا حسنا ني بركة نسس واسع كروا نسس طاهر اسكيم بهي شروع كيدي ؛.....هر اسبوع ما....مظظينا....ورس...."</a:t>
            </a:r>
          </a:p>
          <a:p>
            <a:pPr rtl="1">
              <a:lnSpc>
                <a:spcPct val="150000"/>
              </a:lnSpc>
            </a:pPr>
            <a:endParaRPr lang="en-IN" sz="2000" dirty="0">
              <a:latin typeface="Kanz-al-Marjaan" pitchFamily="66" charset="-78"/>
              <a:ea typeface="Kanz-al-Marjaan" pitchFamily="66" charset="-78"/>
              <a:cs typeface="Kanz-al-Marjaan" pitchFamily="66" charset="-78"/>
            </a:endParaRPr>
          </a:p>
          <a:p>
            <a:pPr rtl="1">
              <a:lnSpc>
                <a:spcPct val="150000"/>
              </a:lnSpc>
            </a:pPr>
            <a:r>
              <a:rPr lang="ar-SA" sz="2000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(كلمات </a:t>
            </a:r>
            <a:r>
              <a:rPr lang="ar-EG" sz="2000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الداعي الاجل سيدنا محمد برهان الدين</a:t>
            </a:r>
            <a:r>
              <a:rPr lang="ar-EG" sz="2000" baseline="30000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رض</a:t>
            </a:r>
            <a:r>
              <a:rPr lang="ar-EG" sz="2000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)</a:t>
            </a:r>
            <a:endParaRPr lang="ar-EG" sz="2400" dirty="0">
              <a:latin typeface="Kanz-al-Marjaan" pitchFamily="66" charset="-78"/>
              <a:ea typeface="Kanz-al-Marjaan" pitchFamily="66" charset="-78"/>
              <a:cs typeface="Kanz-al-Marjaan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1885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77">
            <a:extLst>
              <a:ext uri="{FF2B5EF4-FFF2-40B4-BE49-F238E27FC236}">
                <a16:creationId xmlns:a16="http://schemas.microsoft.com/office/drawing/2014/main" id="{A455AE53-9ACF-4E77-B89D-A2DE5EF9295C}"/>
              </a:ext>
            </a:extLst>
          </p:cNvPr>
          <p:cNvSpPr/>
          <p:nvPr/>
        </p:nvSpPr>
        <p:spPr>
          <a:xfrm>
            <a:off x="1714500" y="914400"/>
            <a:ext cx="8763000" cy="5778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9600" b="1" u="sng" dirty="0">
                <a:solidFill>
                  <a:srgbClr val="990033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محمدي اسكيم</a:t>
            </a:r>
            <a:r>
              <a:rPr lang="ar-EG" sz="4000" b="1" dirty="0">
                <a:solidFill>
                  <a:srgbClr val="990033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ar-EG" sz="4400" dirty="0">
                <a:solidFill>
                  <a:srgbClr val="002060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يوم الجمعة </a:t>
            </a:r>
          </a:p>
          <a:p>
            <a:pPr algn="r" rtl="1">
              <a:lnSpc>
                <a:spcPct val="150000"/>
              </a:lnSpc>
            </a:pPr>
            <a:r>
              <a:rPr lang="ar-EG" sz="4400" dirty="0">
                <a:solidFill>
                  <a:srgbClr val="002060"/>
                </a:solidFill>
                <a:latin typeface="Kanz-al-Marjaan" pitchFamily="66" charset="-78"/>
                <a:ea typeface="Kanz-al-Marjaan" pitchFamily="66" charset="-78"/>
                <a:cs typeface="AL-FATEMI(Lisaan-ud-Dawat)" pitchFamily="2" charset="-78"/>
              </a:rPr>
              <a:t>16</a:t>
            </a:r>
            <a:r>
              <a:rPr lang="ar-EG" sz="4400" dirty="0">
                <a:solidFill>
                  <a:srgbClr val="002060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 مي </a:t>
            </a:r>
          </a:p>
          <a:p>
            <a:pPr algn="r" rtl="1">
              <a:lnSpc>
                <a:spcPct val="150000"/>
              </a:lnSpc>
            </a:pPr>
            <a:r>
              <a:rPr lang="ar-EG" sz="4400" dirty="0">
                <a:solidFill>
                  <a:srgbClr val="002060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ميقات ... عرس .... ميلاد .... ليالي فاضلة </a:t>
            </a:r>
          </a:p>
          <a:p>
            <a:pPr rtl="1">
              <a:lnSpc>
                <a:spcPct val="150000"/>
              </a:lnSpc>
            </a:pPr>
            <a:endParaRPr lang="en-IN" sz="2000" dirty="0">
              <a:latin typeface="Kanz-al-Marjaan" pitchFamily="66" charset="-78"/>
              <a:ea typeface="Kanz-al-Marjaan" pitchFamily="66" charset="-78"/>
              <a:cs typeface="Kanz-al-Marjaan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009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77">
            <a:extLst>
              <a:ext uri="{FF2B5EF4-FFF2-40B4-BE49-F238E27FC236}">
                <a16:creationId xmlns:a16="http://schemas.microsoft.com/office/drawing/2014/main" id="{A455AE53-9ACF-4E77-B89D-A2DE5EF9295C}"/>
              </a:ext>
            </a:extLst>
          </p:cNvPr>
          <p:cNvSpPr/>
          <p:nvPr/>
        </p:nvSpPr>
        <p:spPr>
          <a:xfrm>
            <a:off x="609600" y="701330"/>
            <a:ext cx="10972800" cy="5455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EG" sz="9600" b="1" u="sng" dirty="0">
                <a:solidFill>
                  <a:srgbClr val="990033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حسين اسكيم</a:t>
            </a:r>
            <a:r>
              <a:rPr lang="ar-EG" sz="4000" b="1" dirty="0">
                <a:solidFill>
                  <a:srgbClr val="990033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ar-EG" sz="4400" dirty="0">
                <a:solidFill>
                  <a:srgbClr val="002060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"مملوك اْل محمد ايم كظظوطط ححهوطط كھ </a:t>
            </a:r>
            <a:r>
              <a:rPr lang="en-US" sz="4400" dirty="0">
                <a:solidFill>
                  <a:srgbClr val="002060"/>
                </a:solidFill>
                <a:latin typeface="Adobe Garamond Pro" panose="02020502060506020403" pitchFamily="18" charset="0"/>
                <a:ea typeface="Kanz-al-Marjaan" pitchFamily="66" charset="-78"/>
                <a:cs typeface="Kanz-al-Marjaan" pitchFamily="66" charset="-78"/>
              </a:rPr>
              <a:t>bank</a:t>
            </a:r>
            <a:r>
              <a:rPr lang="ar-EG" sz="4400" dirty="0">
                <a:solidFill>
                  <a:srgbClr val="002060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 نا بدل </a:t>
            </a:r>
            <a:r>
              <a:rPr lang="ar-EG" sz="5400" dirty="0">
                <a:solidFill>
                  <a:srgbClr val="990033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قرضا حسنا اْثثو</a:t>
            </a:r>
            <a:r>
              <a:rPr lang="ar-EG" sz="4400" dirty="0">
                <a:solidFill>
                  <a:srgbClr val="002060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،</a:t>
            </a:r>
            <a:endParaRPr lang="ar-SA" sz="4400" dirty="0">
              <a:solidFill>
                <a:srgbClr val="002060"/>
              </a:solidFill>
              <a:latin typeface="Kanz-al-Marjaan" pitchFamily="66" charset="-78"/>
              <a:ea typeface="Kanz-al-Marjaan" pitchFamily="66" charset="-78"/>
              <a:cs typeface="Kanz-al-Marjaan" pitchFamily="66" charset="-78"/>
            </a:endParaRPr>
          </a:p>
          <a:p>
            <a:pPr rtl="1">
              <a:lnSpc>
                <a:spcPct val="150000"/>
              </a:lnSpc>
            </a:pPr>
            <a:r>
              <a:rPr lang="ar-EG" sz="4400" dirty="0">
                <a:solidFill>
                  <a:srgbClr val="002060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 ثواب نو ثواب انسس رقم نسس امان"</a:t>
            </a:r>
          </a:p>
          <a:p>
            <a:pPr rtl="1">
              <a:lnSpc>
                <a:spcPct val="150000"/>
              </a:lnSpc>
            </a:pPr>
            <a:endParaRPr lang="en-IN" sz="2000" dirty="0">
              <a:latin typeface="Kanz-al-Marjaan" pitchFamily="66" charset="-78"/>
              <a:ea typeface="Kanz-al-Marjaan" pitchFamily="66" charset="-78"/>
              <a:cs typeface="Kanz-al-Marjaan" pitchFamily="66" charset="-78"/>
            </a:endParaRPr>
          </a:p>
          <a:p>
            <a:pPr rtl="1">
              <a:lnSpc>
                <a:spcPct val="150000"/>
              </a:lnSpc>
            </a:pPr>
            <a:r>
              <a:rPr lang="ar-SA" sz="2000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(كلمات </a:t>
            </a:r>
            <a:r>
              <a:rPr lang="ar-EG" sz="2000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الداعي الاجل سيدنا محمد برهان الدين</a:t>
            </a:r>
            <a:r>
              <a:rPr lang="ar-EG" sz="2000" baseline="30000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رض</a:t>
            </a:r>
            <a:r>
              <a:rPr lang="ar-EG" sz="2000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)</a:t>
            </a:r>
            <a:endParaRPr lang="ar-EG" sz="2400" dirty="0">
              <a:latin typeface="Kanz-al-Marjaan" pitchFamily="66" charset="-78"/>
              <a:ea typeface="Kanz-al-Marjaan" pitchFamily="66" charset="-78"/>
              <a:cs typeface="Kanz-al-Marjaan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1909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77">
            <a:extLst>
              <a:ext uri="{FF2B5EF4-FFF2-40B4-BE49-F238E27FC236}">
                <a16:creationId xmlns:a16="http://schemas.microsoft.com/office/drawing/2014/main" id="{8DA7BD15-2EC1-43E5-8C79-D2D503003850}"/>
              </a:ext>
            </a:extLst>
          </p:cNvPr>
          <p:cNvSpPr/>
          <p:nvPr/>
        </p:nvSpPr>
        <p:spPr>
          <a:xfrm>
            <a:off x="1028700" y="1295400"/>
            <a:ext cx="10134600" cy="4024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SA" sz="4000" dirty="0">
                <a:solidFill>
                  <a:srgbClr val="002060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"هر جمعة ني راتے يا دن ما قرضًا حسنًا اداء كريئے چھے</a:t>
            </a:r>
            <a:r>
              <a:rPr lang="ar-EG" sz="4000" dirty="0">
                <a:solidFill>
                  <a:srgbClr val="002060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 </a:t>
            </a:r>
            <a:r>
              <a:rPr lang="ar-SA" sz="4000" dirty="0">
                <a:solidFill>
                  <a:srgbClr val="002060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_ تھ مطابق _ </a:t>
            </a:r>
            <a:endParaRPr lang="ar-EG" sz="4000" dirty="0">
              <a:solidFill>
                <a:srgbClr val="002060"/>
              </a:solidFill>
              <a:latin typeface="Kanz-al-Marjaan" pitchFamily="66" charset="-78"/>
              <a:ea typeface="Kanz-al-Marjaan" pitchFamily="66" charset="-78"/>
              <a:cs typeface="Kanz-al-Marjaan" pitchFamily="66" charset="-78"/>
            </a:endParaRPr>
          </a:p>
          <a:p>
            <a:pPr algn="ctr" rtl="1">
              <a:lnSpc>
                <a:spcPct val="200000"/>
              </a:lnSpc>
            </a:pPr>
            <a:r>
              <a:rPr lang="ar-S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هر مظظينا </a:t>
            </a:r>
            <a:r>
              <a:rPr lang="ar-SA" sz="4000" dirty="0">
                <a:solidFill>
                  <a:srgbClr val="002060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ني</a:t>
            </a:r>
            <a:r>
              <a:rPr lang="ar-SA" sz="4000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 </a:t>
            </a:r>
            <a:r>
              <a:rPr lang="ar-S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سولمي</a:t>
            </a:r>
            <a:r>
              <a:rPr lang="ar-SA" sz="72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/</a:t>
            </a:r>
            <a:r>
              <a:rPr lang="ar-SA" sz="720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z-al-Marjaan" pitchFamily="66" charset="-78"/>
                <a:ea typeface="Kanz-al-Marjaan" pitchFamily="66" charset="-78"/>
                <a:cs typeface="AL-FATEMI(Lisaan-ud-Dawat)" pitchFamily="2" charset="-78"/>
              </a:rPr>
              <a:t>16</a:t>
            </a:r>
            <a:r>
              <a:rPr lang="ar-SA" sz="4000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 </a:t>
            </a:r>
            <a:r>
              <a:rPr lang="ar-SA" sz="4000" dirty="0">
                <a:solidFill>
                  <a:srgbClr val="002060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تاريخ اداء كريسوں“</a:t>
            </a:r>
            <a:endParaRPr lang="en-US" sz="4000" dirty="0">
              <a:solidFill>
                <a:srgbClr val="002060"/>
              </a:solidFill>
              <a:latin typeface="Kanz-al-Marjaan" pitchFamily="66" charset="-78"/>
              <a:ea typeface="Kanz-al-Marjaan" pitchFamily="66" charset="-78"/>
              <a:cs typeface="Kanz-al-Marjaan" pitchFamily="66" charset="-78"/>
            </a:endParaRPr>
          </a:p>
          <a:p>
            <a:pPr rtl="1">
              <a:lnSpc>
                <a:spcPct val="200000"/>
              </a:lnSpc>
            </a:pPr>
            <a:r>
              <a:rPr lang="ar-YE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(كلمات </a:t>
            </a:r>
            <a:r>
              <a:rPr lang="ar-EG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الداعي الاجل سيدنا </a:t>
            </a:r>
            <a:r>
              <a:rPr lang="ar-SA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عالي قدر مفضل سيف</a:t>
            </a:r>
            <a:r>
              <a:rPr lang="ar-EG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 الدين </a:t>
            </a:r>
            <a:r>
              <a:rPr lang="ar-SA" baseline="30000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ط ع</a:t>
            </a:r>
            <a:r>
              <a:rPr lang="ar-YE" dirty="0"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)</a:t>
            </a:r>
            <a:endParaRPr sz="4000" dirty="0">
              <a:latin typeface="Kanz-al-Marjaan" pitchFamily="66" charset="-78"/>
              <a:ea typeface="Kanz-al-Marjaan" pitchFamily="66" charset="-78"/>
              <a:cs typeface="Kanz-al-Marjaan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6970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E3F595-F0E0-4A9F-87F7-7F0F81254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0"/>
            <a:ext cx="10896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I really need to think…</a:t>
            </a:r>
            <a:endParaRPr lang="ar-EG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Kanz-al-Marjaan" panose="03020500000000000000" pitchFamily="66" charset="-7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15692-70EC-4A7A-82EF-60E057839E0C}"/>
              </a:ext>
            </a:extLst>
          </p:cNvPr>
          <p:cNvSpPr txBox="1"/>
          <p:nvPr/>
        </p:nvSpPr>
        <p:spPr>
          <a:xfrm>
            <a:off x="609600" y="1967736"/>
            <a:ext cx="1752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3900" dirty="0">
                <a:solidFill>
                  <a:schemeClr val="bg1"/>
                </a:solidFill>
                <a:latin typeface="100th Milad Mubarak" panose="03020402040406030203" pitchFamily="66" charset="-78"/>
                <a:cs typeface="AL-FATEMI(Lisaan-ud-Dawat)" pitchFamily="2" charset="-78"/>
              </a:rPr>
              <a:t>7</a:t>
            </a:r>
            <a:endParaRPr lang="en-IN" sz="23900" dirty="0">
              <a:solidFill>
                <a:schemeClr val="bg1"/>
              </a:solidFill>
              <a:latin typeface="100th Milad Mubarak" panose="03020402040406030203" pitchFamily="66" charset="-78"/>
              <a:cs typeface="AL-FATEMI(Lisaan-ud-Dawa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1160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286000"/>
            <a:ext cx="10134600" cy="1905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What does my statistics say?</a:t>
            </a:r>
            <a:endParaRPr lang="ar-SA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Kanz-al-Marjaan" panose="03020500000000000000" pitchFamily="66" charset="-7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7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47732B-EBAF-4AA4-B893-7C7914A2825F}"/>
              </a:ext>
            </a:extLst>
          </p:cNvPr>
          <p:cNvSpPr/>
          <p:nvPr/>
        </p:nvSpPr>
        <p:spPr>
          <a:xfrm>
            <a:off x="2171700" y="685804"/>
            <a:ext cx="933450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Mohammedi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 Scheme – </a:t>
            </a:r>
            <a:r>
              <a:rPr lang="en-US" sz="5400" b="1" dirty="0">
                <a:solidFill>
                  <a:srgbClr val="990033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75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 times</a:t>
            </a:r>
          </a:p>
          <a:p>
            <a:pPr>
              <a:lnSpc>
                <a:spcPct val="200000"/>
              </a:lnSpc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Taher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 Scheme – </a:t>
            </a:r>
            <a:r>
              <a:rPr lang="en-US" sz="5400" b="1" dirty="0">
                <a:solidFill>
                  <a:srgbClr val="990033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2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 times </a:t>
            </a:r>
          </a:p>
          <a:p>
            <a:pPr>
              <a:lnSpc>
                <a:spcPct val="200000"/>
              </a:lnSpc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Husain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 Scheme – </a:t>
            </a:r>
            <a:r>
              <a:rPr lang="en-US" sz="5400" b="1" dirty="0">
                <a:solidFill>
                  <a:srgbClr val="990033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12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 times </a:t>
            </a:r>
            <a:endParaRPr lang="ar-EG" sz="5400" dirty="0">
              <a:solidFill>
                <a:srgbClr val="002060"/>
              </a:solidFill>
              <a:latin typeface="Times New Roman" panose="02020603050405020304" pitchFamily="18" charset="0"/>
              <a:ea typeface="Kanz-al-Marjaan" panose="03020500000000000000" pitchFamily="66" charset="-7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73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77">
            <a:extLst>
              <a:ext uri="{FF2B5EF4-FFF2-40B4-BE49-F238E27FC236}">
                <a16:creationId xmlns:a16="http://schemas.microsoft.com/office/drawing/2014/main" id="{A455AE53-9ACF-4E77-B89D-A2DE5EF9295C}"/>
              </a:ext>
            </a:extLst>
          </p:cNvPr>
          <p:cNvSpPr/>
          <p:nvPr/>
        </p:nvSpPr>
        <p:spPr>
          <a:xfrm>
            <a:off x="1828800" y="2229732"/>
            <a:ext cx="8229600" cy="3323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itchFamily="66" charset="-78"/>
                <a:cs typeface="Times New Roman" panose="02020603050405020304" pitchFamily="18" charset="0"/>
              </a:rPr>
              <a:t>How will I </a:t>
            </a:r>
            <a:r>
              <a:rPr lang="en-US" sz="4800" b="1" dirty="0">
                <a:solidFill>
                  <a:srgbClr val="990033"/>
                </a:solidFill>
                <a:latin typeface="Times New Roman" panose="02020603050405020304" pitchFamily="18" charset="0"/>
                <a:ea typeface="Kanz-al-Marjaan" pitchFamily="66" charset="-78"/>
                <a:cs typeface="Times New Roman" panose="02020603050405020304" pitchFamily="18" charset="0"/>
              </a:rPr>
              <a:t>develop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itchFamily="66" charset="-78"/>
                <a:cs typeface="Times New Roman" panose="02020603050405020304" pitchFamily="18" charset="0"/>
              </a:rPr>
              <a:t> my habit?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itchFamily="66" charset="-78"/>
                <a:cs typeface="Times New Roman" panose="02020603050405020304" pitchFamily="18" charset="0"/>
              </a:rPr>
              <a:t>I need to </a:t>
            </a:r>
            <a:r>
              <a:rPr lang="en-US" sz="4800" b="1" dirty="0">
                <a:solidFill>
                  <a:srgbClr val="990033"/>
                </a:solidFill>
                <a:latin typeface="Times New Roman" panose="02020603050405020304" pitchFamily="18" charset="0"/>
                <a:ea typeface="Kanz-al-Marjaan" pitchFamily="66" charset="-78"/>
                <a:cs typeface="Times New Roman" panose="02020603050405020304" pitchFamily="18" charset="0"/>
              </a:rPr>
              <a:t>plan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itchFamily="66" charset="-78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itchFamily="66" charset="-78"/>
                <a:cs typeface="Times New Roman" panose="02020603050405020304" pitchFamily="18" charset="0"/>
              </a:rPr>
              <a:t>And </a:t>
            </a:r>
            <a:r>
              <a:rPr lang="en-US" sz="4800" b="1" dirty="0">
                <a:solidFill>
                  <a:srgbClr val="990033"/>
                </a:solidFill>
                <a:latin typeface="Times New Roman" panose="02020603050405020304" pitchFamily="18" charset="0"/>
                <a:ea typeface="Kanz-al-Marjaan" pitchFamily="66" charset="-78"/>
                <a:cs typeface="Times New Roman" panose="02020603050405020304" pitchFamily="18" charset="0"/>
              </a:rPr>
              <a:t>stick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Kanz-al-Marjaan" pitchFamily="66" charset="-78"/>
                <a:cs typeface="Times New Roman" panose="02020603050405020304" pitchFamily="18" charset="0"/>
              </a:rPr>
              <a:t> to it </a:t>
            </a:r>
            <a:endParaRPr lang="ar-EG" sz="4000" dirty="0">
              <a:solidFill>
                <a:srgbClr val="002060"/>
              </a:solidFill>
              <a:latin typeface="Times New Roman" panose="02020603050405020304" pitchFamily="18" charset="0"/>
              <a:ea typeface="Kanz-al-Marjaan" pitchFamily="66" charset="-7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A9095-EBE9-4CB2-87E2-08403B100D5A}"/>
              </a:ext>
            </a:extLst>
          </p:cNvPr>
          <p:cNvSpPr/>
          <p:nvPr/>
        </p:nvSpPr>
        <p:spPr>
          <a:xfrm>
            <a:off x="5334000" y="-76200"/>
            <a:ext cx="168507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9600" dirty="0">
                <a:solidFill>
                  <a:srgbClr val="990033"/>
                </a:solidFill>
                <a:latin typeface="Kanz-al-Marjaan" pitchFamily="66" charset="-78"/>
                <a:ea typeface="Kanz-al-Marjaan" pitchFamily="66" charset="-78"/>
                <a:cs typeface="Kanz-al-Marjaan" pitchFamily="66" charset="-78"/>
              </a:rPr>
              <a:t>عادة</a:t>
            </a:r>
            <a:endParaRPr lang="ar-EG" sz="800" b="1" dirty="0">
              <a:solidFill>
                <a:srgbClr val="990033"/>
              </a:solidFill>
              <a:latin typeface="Kanz-al-Marjaan" pitchFamily="66" charset="-78"/>
              <a:ea typeface="Kanz-al-Marjaan" pitchFamily="66" charset="-78"/>
              <a:cs typeface="Kanz-al-Marjaan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6733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8B46BB-470B-4581-9628-440A253EE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4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91B285-8846-4C6C-8B92-18FDA729A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308" y="-76200"/>
            <a:ext cx="13868398" cy="6934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1DF8FB-ABBD-4819-AE27-4DB709D8102D}"/>
              </a:ext>
            </a:extLst>
          </p:cNvPr>
          <p:cNvSpPr txBox="1"/>
          <p:nvPr/>
        </p:nvSpPr>
        <p:spPr>
          <a:xfrm>
            <a:off x="-76200" y="-304800"/>
            <a:ext cx="1752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3900" dirty="0">
                <a:solidFill>
                  <a:schemeClr val="bg1"/>
                </a:solidFill>
                <a:latin typeface="100th Milad Mubarak" panose="03020402040406030203" pitchFamily="66" charset="-78"/>
                <a:cs typeface="AL-FATEMI(Lisaan-ud-Dawat)" pitchFamily="2" charset="-78"/>
              </a:rPr>
              <a:t>1</a:t>
            </a:r>
            <a:endParaRPr lang="en-IN" sz="23900" dirty="0">
              <a:solidFill>
                <a:schemeClr val="bg1"/>
              </a:solidFill>
              <a:latin typeface="100th Milad Mubarak" panose="03020402040406030203" pitchFamily="66" charset="-78"/>
              <a:cs typeface="AL-FATEMI(Lisaan-ud-Dawa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6631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4BC87-E081-4EAA-BA30-E0E5F3353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9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668507-1AE6-48EB-84E5-3BBDF3315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5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8E22-8618-4102-AD93-8B85031D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3399"/>
                </a:solidFill>
                <a:latin typeface="Adobe Garamond Semibold Small C" pitchFamily="50" charset="0"/>
              </a:rPr>
              <a:t>Common Factor </a:t>
            </a:r>
            <a:r>
              <a:rPr lang="en-US" sz="4800" dirty="0">
                <a:solidFill>
                  <a:srgbClr val="003399"/>
                </a:solidFill>
                <a:latin typeface="Adobe Garamond Pro" panose="02020502060506020403" pitchFamily="18" charset="0"/>
              </a:rPr>
              <a:t>in all </a:t>
            </a:r>
            <a:r>
              <a:rPr lang="en-US" sz="4800" b="1" dirty="0">
                <a:solidFill>
                  <a:srgbClr val="C00000"/>
                </a:solidFill>
                <a:latin typeface="Adobe Garamond Pro" panose="02020502060506020403" pitchFamily="18" charset="0"/>
              </a:rPr>
              <a:t>6</a:t>
            </a:r>
            <a:r>
              <a:rPr lang="en-US" sz="4800" dirty="0">
                <a:solidFill>
                  <a:srgbClr val="003399"/>
                </a:solidFill>
                <a:latin typeface="Adobe Garamond Pro" panose="02020502060506020403" pitchFamily="18" charset="0"/>
              </a:rPr>
              <a:t> </a:t>
            </a:r>
            <a:r>
              <a:rPr lang="en-US" sz="4800" i="1" dirty="0" err="1">
                <a:solidFill>
                  <a:srgbClr val="003399"/>
                </a:solidFill>
                <a:latin typeface="Adobe Garamond Pro" panose="02020502060506020403" pitchFamily="18" charset="0"/>
              </a:rPr>
              <a:t>aayat</a:t>
            </a:r>
            <a:r>
              <a:rPr lang="en-US" sz="4800" i="1" dirty="0">
                <a:solidFill>
                  <a:srgbClr val="003399"/>
                </a:solidFill>
                <a:latin typeface="Adobe Garamond Pro" panose="02020502060506020403" pitchFamily="18" charset="0"/>
              </a:rPr>
              <a:t> </a:t>
            </a:r>
            <a:r>
              <a:rPr lang="en-US" sz="4800" i="1" dirty="0" err="1">
                <a:solidFill>
                  <a:srgbClr val="003399"/>
                </a:solidFill>
                <a:latin typeface="Adobe Garamond Pro" panose="02020502060506020403" pitchFamily="18" charset="0"/>
              </a:rPr>
              <a:t>kareemah</a:t>
            </a:r>
            <a:r>
              <a:rPr lang="ar-EG" sz="4800" i="1" dirty="0">
                <a:solidFill>
                  <a:srgbClr val="003399"/>
                </a:solidFill>
                <a:latin typeface="Adobe Garamond Pro" panose="02020502060506020403" pitchFamily="18" charset="0"/>
              </a:rPr>
              <a:t> </a:t>
            </a:r>
            <a:endParaRPr lang="en-US" sz="6000" i="1" dirty="0">
              <a:solidFill>
                <a:srgbClr val="003399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2C5F8-F10B-4D66-8A2C-77C3F01A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690692"/>
            <a:ext cx="7886700" cy="4938711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ar-EG" sz="4400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- "</a:t>
            </a:r>
            <a:r>
              <a:rPr lang="ar-EG" sz="4400" dirty="0">
                <a:latin typeface="Kanz-al-Marjaan" panose="03020500000000000000" pitchFamily="66" charset="-78"/>
                <a:cs typeface="Kanz-al-Marjaan" panose="03020500000000000000" pitchFamily="66" charset="-78"/>
              </a:rPr>
              <a:t>قرضا</a:t>
            </a:r>
            <a:r>
              <a:rPr lang="ar-EG" sz="4400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"</a:t>
            </a:r>
            <a:r>
              <a:rPr lang="ar-EG" sz="4400" dirty="0">
                <a:latin typeface="Kanz-al-Marjaan" panose="03020500000000000000" pitchFamily="66" charset="-78"/>
                <a:cs typeface="Kanz-al-Marjaan" panose="03020500000000000000" pitchFamily="66" charset="-78"/>
              </a:rPr>
              <a:t> </a:t>
            </a:r>
            <a:r>
              <a:rPr lang="ar-EG" sz="4400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"</a:t>
            </a:r>
            <a:r>
              <a:rPr lang="ar-EG" sz="6000" dirty="0">
                <a:solidFill>
                  <a:srgbClr val="C00000"/>
                </a:solidFill>
                <a:latin typeface="Kanz-al-Marjaan" panose="03020500000000000000" pitchFamily="66" charset="-78"/>
                <a:cs typeface="Kanz-al-Marjaan" panose="03020500000000000000" pitchFamily="66" charset="-78"/>
              </a:rPr>
              <a:t>حسنا</a:t>
            </a:r>
            <a:r>
              <a:rPr lang="ar-EG" sz="4400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"</a:t>
            </a:r>
            <a:endParaRPr lang="ar-EG" sz="4400" dirty="0">
              <a:latin typeface="Kanz-al-Marjaan" panose="03020500000000000000" pitchFamily="66" charset="-78"/>
              <a:cs typeface="Kanz-al-Marjaan" panose="03020500000000000000" pitchFamily="66" charset="-78"/>
            </a:endParaRPr>
          </a:p>
          <a:p>
            <a:pPr marL="0" indent="0" algn="r" rtl="1">
              <a:lnSpc>
                <a:spcPct val="160000"/>
              </a:lnSpc>
              <a:buNone/>
            </a:pPr>
            <a:r>
              <a:rPr lang="ar-EG" sz="4400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- </a:t>
            </a:r>
            <a:r>
              <a:rPr lang="ar-EG" sz="6600" dirty="0">
                <a:solidFill>
                  <a:srgbClr val="C00000"/>
                </a:solidFill>
                <a:latin typeface="Kanz-al-Marjaan" panose="03020500000000000000" pitchFamily="66" charset="-78"/>
                <a:cs typeface="Kanz-al-Marjaan" panose="03020500000000000000" pitchFamily="66" charset="-78"/>
              </a:rPr>
              <a:t>الله</a:t>
            </a:r>
            <a:r>
              <a:rPr lang="ar-EG" sz="4400" dirty="0">
                <a:latin typeface="Kanz-al-Marjaan" panose="03020500000000000000" pitchFamily="66" charset="-78"/>
                <a:cs typeface="Kanz-al-Marjaan" panose="03020500000000000000" pitchFamily="66" charset="-78"/>
              </a:rPr>
              <a:t> تعالى نسس اْثثوو </a:t>
            </a:r>
            <a:endParaRPr lang="ar-EG" sz="4400" dirty="0">
              <a:latin typeface="KFGQPC Uthman Taha Naskh" panose="02000000000000000000" pitchFamily="2" charset="-78"/>
              <a:cs typeface="KFGQPC Uthman Taha Naskh" panose="02000000000000000000" pitchFamily="2" charset="-78"/>
            </a:endParaRPr>
          </a:p>
          <a:p>
            <a:pPr marL="0" indent="0" algn="r" rtl="1">
              <a:lnSpc>
                <a:spcPct val="160000"/>
              </a:lnSpc>
              <a:buNone/>
            </a:pPr>
            <a:r>
              <a:rPr lang="ar-EG" sz="4400" dirty="0">
                <a:latin typeface="KFGQPC Uthman Taha Naskh" panose="02000000000000000000" pitchFamily="2" charset="-78"/>
                <a:cs typeface="KFGQPC Uthman Taha Naskh" panose="02000000000000000000" pitchFamily="2" charset="-78"/>
              </a:rPr>
              <a:t>- </a:t>
            </a:r>
            <a:r>
              <a:rPr lang="ar-EG" sz="4400" dirty="0">
                <a:latin typeface="Kanz-al-Marjaan" panose="03020500000000000000" pitchFamily="66" charset="-78"/>
                <a:cs typeface="Kanz-al-Marjaan" panose="03020500000000000000" pitchFamily="66" charset="-78"/>
              </a:rPr>
              <a:t>قرضا حسنا </a:t>
            </a:r>
            <a:r>
              <a:rPr lang="ar-EG" sz="6600" dirty="0">
                <a:solidFill>
                  <a:srgbClr val="C00000"/>
                </a:solidFill>
                <a:latin typeface="Kanz-al-Marjaan" panose="03020500000000000000" pitchFamily="66" charset="-78"/>
                <a:cs typeface="Kanz-al-Marjaan" panose="03020500000000000000" pitchFamily="66" charset="-78"/>
              </a:rPr>
              <a:t>اْثثوو</a:t>
            </a:r>
            <a:r>
              <a:rPr lang="ar-EG" sz="4400" dirty="0">
                <a:latin typeface="Kanz-al-Marjaan" panose="03020500000000000000" pitchFamily="66" charset="-78"/>
                <a:cs typeface="Kanz-al-Marjaan" panose="03020500000000000000" pitchFamily="66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868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D374B8-73AB-4FB4-B687-B517D0F72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4920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724400"/>
          </a:xfrm>
        </p:spPr>
        <p:txBody>
          <a:bodyPr>
            <a:normAutofit fontScale="85000" lnSpcReduction="10000"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Uniqueness </a:t>
            </a:r>
          </a:p>
          <a:p>
            <a:pPr marL="0" indent="0" algn="ctr" rtl="1">
              <a:lnSpc>
                <a:spcPct val="170000"/>
              </a:lnSpc>
              <a:buNone/>
            </a:pPr>
            <a:r>
              <a:rPr 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in Meaning</a:t>
            </a:r>
            <a:endParaRPr lang="en-IN" sz="10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Kanz-al-Marjaan" panose="03020500000000000000" pitchFamily="66" charset="-78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DE461A-F6AE-498B-AD18-9A4B037E12BC}"/>
              </a:ext>
            </a:extLst>
          </p:cNvPr>
          <p:cNvSpPr txBox="1"/>
          <p:nvPr/>
        </p:nvSpPr>
        <p:spPr>
          <a:xfrm>
            <a:off x="76200" y="-665932"/>
            <a:ext cx="1752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3900" dirty="0">
                <a:solidFill>
                  <a:schemeClr val="bg1"/>
                </a:solidFill>
                <a:latin typeface="100th Milad Mubarak" panose="03020402040406030203" pitchFamily="66" charset="-78"/>
                <a:cs typeface="AL-FATEMI(Lisaan-ud-Dawat)" pitchFamily="2" charset="-78"/>
              </a:rPr>
              <a:t>2</a:t>
            </a:r>
            <a:endParaRPr lang="en-IN" sz="23900" dirty="0">
              <a:solidFill>
                <a:schemeClr val="bg1"/>
              </a:solidFill>
              <a:latin typeface="100th Milad Mubarak" panose="03020402040406030203" pitchFamily="66" charset="-78"/>
              <a:cs typeface="AL-FATEMI(Lisaan-ud-Dawa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588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E74DE-DE8C-44F3-9D2D-0629D5BEB8AF}"/>
              </a:ext>
            </a:extLst>
          </p:cNvPr>
          <p:cNvSpPr/>
          <p:nvPr/>
        </p:nvSpPr>
        <p:spPr>
          <a:xfrm>
            <a:off x="1913605" y="1600200"/>
            <a:ext cx="8364790" cy="4303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9900" dirty="0">
                <a:solidFill>
                  <a:srgbClr val="C00000"/>
                </a:solidFill>
                <a:ea typeface="Times New Roman" panose="02020603050405020304" pitchFamily="18" charset="0"/>
                <a:cs typeface="QCF_P575" panose="02000400000000000000" pitchFamily="2" charset="2"/>
              </a:rPr>
              <a:t>ﮔ                ﮕ</a:t>
            </a:r>
            <a:endParaRPr lang="en-US" sz="115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08558-1045-4BA8-9A49-4E3EBCAA883E}"/>
              </a:ext>
            </a:extLst>
          </p:cNvPr>
          <p:cNvSpPr txBox="1"/>
          <p:nvPr/>
        </p:nvSpPr>
        <p:spPr>
          <a:xfrm>
            <a:off x="8054045" y="12954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  <a:cs typeface="AL-FATEMI(Lisaan-ud-Dawat)" pitchFamily="2" charset="-78"/>
              </a:rPr>
              <a:t>1</a:t>
            </a:r>
            <a:endParaRPr lang="en-IN" sz="5400" dirty="0">
              <a:solidFill>
                <a:srgbClr val="002060"/>
              </a:solidFill>
              <a:cs typeface="AL-FATEMI(Lisaan-ud-Dawat)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5F82B-5BCC-4641-BADA-CA1196BFB876}"/>
              </a:ext>
            </a:extLst>
          </p:cNvPr>
          <p:cNvSpPr txBox="1"/>
          <p:nvPr/>
        </p:nvSpPr>
        <p:spPr>
          <a:xfrm>
            <a:off x="3147357" y="12954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  <a:cs typeface="AL-FATEMI(Lisaan-ud-Dawat)" pitchFamily="2" charset="-78"/>
              </a:rPr>
              <a:t>2</a:t>
            </a:r>
            <a:endParaRPr lang="en-IN" sz="5400" dirty="0">
              <a:solidFill>
                <a:srgbClr val="002060"/>
              </a:solidFill>
              <a:cs typeface="AL-FATEMI(Lisaan-ud-Dawa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054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4038600" cy="2362200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ar-SA" sz="17000" dirty="0">
                <a:solidFill>
                  <a:srgbClr val="C00000"/>
                </a:solidFill>
                <a:ea typeface="Times New Roman" panose="02020603050405020304" pitchFamily="18" charset="0"/>
                <a:cs typeface="QCF_P575" panose="02000400000000000000" pitchFamily="2" charset="2"/>
              </a:rPr>
              <a:t>ﮔ</a:t>
            </a:r>
            <a:endParaRPr lang="en-US" sz="17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z-al-Marjaan" panose="03020500000000000000" pitchFamily="66" charset="-78"/>
              <a:ea typeface="Kanz-al-Marjaan" panose="03020500000000000000" pitchFamily="66" charset="-78"/>
              <a:cs typeface="Kanz-al-Marjaan" panose="03020500000000000000" pitchFamily="66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F87409-A02A-4BD9-B259-7FFCF50EB983}"/>
              </a:ext>
            </a:extLst>
          </p:cNvPr>
          <p:cNvSpPr txBox="1">
            <a:spLocks/>
          </p:cNvSpPr>
          <p:nvPr/>
        </p:nvSpPr>
        <p:spPr>
          <a:xfrm>
            <a:off x="1714500" y="3848100"/>
            <a:ext cx="8763000" cy="201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Kanz-al-Marjaan" panose="03020500000000000000" pitchFamily="66" charset="-78"/>
                <a:cs typeface="Times New Roman" panose="02020603050405020304" pitchFamily="18" charset="0"/>
              </a:rPr>
              <a:t>Literal Meaning?</a:t>
            </a:r>
            <a:endParaRPr lang="en-IN" sz="25999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Kanz-al-Marjaan" panose="03020500000000000000" pitchFamily="66" charset="-7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66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2449</TotalTime>
  <Words>793</Words>
  <Application>Microsoft Office PowerPoint</Application>
  <PresentationFormat>Widescreen</PresentationFormat>
  <Paragraphs>124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100th Milad Mubarak</vt:lpstr>
      <vt:lpstr>Adobe Garamond Pro</vt:lpstr>
      <vt:lpstr>Adobe Garamond Semibold Small C</vt:lpstr>
      <vt:lpstr>Arial</vt:lpstr>
      <vt:lpstr>Calibri</vt:lpstr>
      <vt:lpstr>Calibri Light</vt:lpstr>
      <vt:lpstr>Kanz-al-Marjaan</vt:lpstr>
      <vt:lpstr>KFGQPC Uthman Taha Naskh</vt:lpstr>
      <vt:lpstr>QCF_P575</vt:lpstr>
      <vt:lpstr>Times New Roman</vt:lpstr>
      <vt:lpstr>Office Theme</vt:lpstr>
      <vt:lpstr>PowerPoint Presentation</vt:lpstr>
      <vt:lpstr>PowerPoint Presentation</vt:lpstr>
      <vt:lpstr>Key Points</vt:lpstr>
      <vt:lpstr>PowerPoint Presentation</vt:lpstr>
      <vt:lpstr>PowerPoint Presentation</vt:lpstr>
      <vt:lpstr>Common Factor in all 6 aayat kareemah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Husain</dc:title>
  <dc:creator>M.MOHAMMED.H.M</dc:creator>
  <cp:lastModifiedBy>M. Mustafa Kukshiwala</cp:lastModifiedBy>
  <cp:revision>799</cp:revision>
  <cp:lastPrinted>2017-01-07T10:44:26Z</cp:lastPrinted>
  <dcterms:created xsi:type="dcterms:W3CDTF">2006-08-16T00:00:00Z</dcterms:created>
  <dcterms:modified xsi:type="dcterms:W3CDTF">2022-03-26T07:46:04Z</dcterms:modified>
</cp:coreProperties>
</file>