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</p:sldMasterIdLst>
  <p:notesMasterIdLst>
    <p:notesMasterId r:id="rId20"/>
  </p:notesMasterIdLst>
  <p:sldIdLst>
    <p:sldId id="291" r:id="rId2"/>
    <p:sldId id="333" r:id="rId3"/>
    <p:sldId id="294" r:id="rId4"/>
    <p:sldId id="298" r:id="rId5"/>
    <p:sldId id="301" r:id="rId6"/>
    <p:sldId id="302" r:id="rId7"/>
    <p:sldId id="305" r:id="rId8"/>
    <p:sldId id="307" r:id="rId9"/>
    <p:sldId id="310" r:id="rId10"/>
    <p:sldId id="311" r:id="rId11"/>
    <p:sldId id="313" r:id="rId12"/>
    <p:sldId id="314" r:id="rId13"/>
    <p:sldId id="317" r:id="rId14"/>
    <p:sldId id="334" r:id="rId15"/>
    <p:sldId id="335" r:id="rId16"/>
    <p:sldId id="336" r:id="rId17"/>
    <p:sldId id="331" r:id="rId18"/>
    <p:sldId id="332" r:id="rId1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D8CA"/>
          </a:solidFill>
        </a:fill>
      </a:tcStyle>
    </a:wholeTbl>
    <a:band2H>
      <a:tcTxStyle/>
      <a:tcStyle>
        <a:tcBdr/>
        <a:fill>
          <a:solidFill>
            <a:srgbClr val="FAEC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0CD"/>
          </a:solidFill>
        </a:fill>
      </a:tcStyle>
    </a:wholeTbl>
    <a:band2H>
      <a:tcTxStyle/>
      <a:tcStyle>
        <a:tcBdr/>
        <a:fill>
          <a:solidFill>
            <a:srgbClr val="ED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FD9"/>
          </a:solidFill>
        </a:fill>
      </a:tcStyle>
    </a:wholeTbl>
    <a:band2H>
      <a:tcTxStyle/>
      <a:tcStyle>
        <a:tcBdr/>
        <a:fill>
          <a:solidFill>
            <a:srgbClr val="EEF0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8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539651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25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76809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589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22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2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2960" y="1846052"/>
            <a:ext cx="3703321" cy="736283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ClrTx/>
              <a:buSzTx/>
              <a:buFontTx/>
              <a:buNone/>
              <a:defRPr cap="all">
                <a:solidFill>
                  <a:srgbClr val="637052"/>
                </a:solidFill>
              </a:defRPr>
            </a:lvl1pPr>
            <a:lvl2pPr marL="0" indent="457200">
              <a:buClrTx/>
              <a:buSzTx/>
              <a:buFontTx/>
              <a:buNone/>
              <a:defRPr cap="all">
                <a:solidFill>
                  <a:srgbClr val="637052"/>
                </a:solidFill>
              </a:defRPr>
            </a:lvl2pPr>
            <a:lvl3pPr marL="0" indent="914400">
              <a:buClrTx/>
              <a:buSzTx/>
              <a:buFontTx/>
              <a:buNone/>
              <a:defRPr cap="all">
                <a:solidFill>
                  <a:srgbClr val="637052"/>
                </a:solidFill>
              </a:defRPr>
            </a:lvl3pPr>
            <a:lvl4pPr marL="0" indent="1371600">
              <a:buClrTx/>
              <a:buSzTx/>
              <a:buFontTx/>
              <a:buNone/>
              <a:defRPr cap="all">
                <a:solidFill>
                  <a:srgbClr val="637052"/>
                </a:solidFill>
              </a:defRPr>
            </a:lvl4pPr>
            <a:lvl5pPr marL="0" indent="1828800">
              <a:buClrTx/>
              <a:buSzTx/>
              <a:buFontTx/>
              <a:buNone/>
              <a:defRPr cap="all">
                <a:solidFill>
                  <a:srgbClr val="63705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63440" y="1846052"/>
            <a:ext cx="3703321" cy="736283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pPr marL="0" indent="0">
              <a:buClrTx/>
              <a:buSzTx/>
              <a:buFontTx/>
              <a:buNone/>
              <a:defRPr cap="all">
                <a:solidFill>
                  <a:srgbClr val="637052"/>
                </a:solidFill>
              </a:defRPr>
            </a:pPr>
            <a:endParaRPr/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77500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63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46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6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11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1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5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9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6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64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>
            <a:spLocks noGrp="1"/>
          </p:cNvSpPr>
          <p:nvPr>
            <p:ph type="ctrTitle"/>
          </p:nvPr>
        </p:nvSpPr>
        <p:spPr>
          <a:xfrm>
            <a:off x="722284" y="3250420"/>
            <a:ext cx="7772401" cy="110252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spc="-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200" i="1" dirty="0" smtClean="0">
                <a:solidFill>
                  <a:srgbClr val="00B0F0"/>
                </a:solidFill>
                <a:latin typeface="+mn-lt"/>
              </a:rPr>
              <a:t>UPLIFTMENT  DEPARTMENT</a:t>
            </a:r>
            <a:endParaRPr sz="3200" i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11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969" y="1067298"/>
            <a:ext cx="2166523" cy="24902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29" y="1067826"/>
            <a:ext cx="1959743" cy="248923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046747" y="4559969"/>
            <a:ext cx="47051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NUTRITION UPLIFTMENT</a:t>
            </a:r>
          </a:p>
          <a:p>
            <a:r>
              <a:rPr lang="en-IN" sz="2800" i="1" dirty="0">
                <a:solidFill>
                  <a:srgbClr val="00B050"/>
                </a:solidFill>
              </a:rPr>
              <a:t>Lifestyle &amp; Dietary Modification</a:t>
            </a:r>
            <a:br>
              <a:rPr lang="en-IN" sz="2800" i="1" dirty="0">
                <a:solidFill>
                  <a:srgbClr val="00B050"/>
                </a:solidFill>
              </a:rPr>
            </a:br>
            <a:r>
              <a:rPr lang="en-IN" sz="2800" i="1" dirty="0">
                <a:solidFill>
                  <a:srgbClr val="00B050"/>
                </a:solidFill>
              </a:rPr>
              <a:t>Guidelines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E739-D970-284C-B456-2BB8C1084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IN" dirty="0">
                <a:solidFill>
                  <a:srgbClr val="00B0F0"/>
                </a:solidFill>
              </a:rPr>
              <a:t>An Egg a Day!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5CAFA-7D95-0841-A74E-782E68D4864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51731" y="2165808"/>
            <a:ext cx="3703321" cy="2683342"/>
          </a:xfrm>
        </p:spPr>
        <p:txBody>
          <a:bodyPr>
            <a:noAutofit/>
          </a:bodyPr>
          <a:lstStyle/>
          <a:p>
            <a:r>
              <a:rPr lang="en-IN" sz="2400" dirty="0">
                <a:solidFill>
                  <a:srgbClr val="00B050"/>
                </a:solidFill>
              </a:rPr>
              <a:t>1 Egg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B050"/>
                </a:solidFill>
              </a:rPr>
              <a:t>70 </a:t>
            </a:r>
            <a:r>
              <a:rPr lang="en-IN" sz="2400" dirty="0" err="1">
                <a:solidFill>
                  <a:srgbClr val="00B050"/>
                </a:solidFill>
              </a:rPr>
              <a:t>kcals</a:t>
            </a:r>
            <a:r>
              <a:rPr lang="en-IN" sz="2400" dirty="0">
                <a:solidFill>
                  <a:srgbClr val="00B05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B050"/>
                </a:solidFill>
              </a:rPr>
              <a:t>Provides essential nutrients 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158ACD-69C1-F44D-9D18-F3DDC4FD4C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83394" y="1899866"/>
            <a:ext cx="3703321" cy="21163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dirty="0">
                <a:solidFill>
                  <a:srgbClr val="C00000"/>
                </a:solidFill>
              </a:rPr>
              <a:t>2 BISCUITS/ BREAD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C00000"/>
                </a:solidFill>
              </a:rPr>
              <a:t>   100 KCALS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C00000"/>
                </a:solidFill>
              </a:rPr>
              <a:t>   EMPTY CALORIES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64A9AE-1A1F-494D-9CE3-F50559010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65" y="4524497"/>
            <a:ext cx="2001553" cy="136772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25762B-46B9-2645-A1A7-9D121A11C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142" y="4524497"/>
            <a:ext cx="1956851" cy="13677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FF2DDE-633E-1649-B077-06CF3E911E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15" t="21287" r="60701" b="14330"/>
          <a:stretch/>
        </p:blipFill>
        <p:spPr>
          <a:xfrm>
            <a:off x="6141921" y="4276975"/>
            <a:ext cx="1098266" cy="17039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629728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0DAD2-C306-AA49-ACA4-A11AB642B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IN" sz="4400" b="1" dirty="0">
                <a:solidFill>
                  <a:srgbClr val="00B0F0"/>
                </a:solidFill>
              </a:rPr>
              <a:t>GUIDELINE </a:t>
            </a:r>
            <a:r>
              <a:rPr lang="en-IN" sz="4400" b="1" dirty="0" smtClean="0">
                <a:solidFill>
                  <a:srgbClr val="00B0F0"/>
                </a:solidFill>
              </a:rPr>
              <a:t>7: </a:t>
            </a:r>
            <a:r>
              <a:rPr lang="en-IN" sz="4400" b="1" dirty="0" smtClean="0">
                <a:solidFill>
                  <a:srgbClr val="00B0F0"/>
                </a:solidFill>
              </a:rPr>
              <a:t>Daily </a:t>
            </a:r>
            <a:r>
              <a:rPr lang="en-IN" sz="4400" b="1" dirty="0">
                <a:solidFill>
                  <a:srgbClr val="00B0F0"/>
                </a:solidFill>
              </a:rPr>
              <a:t>Dairy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1B2AE-B8DA-964A-9F1B-2983A029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991763"/>
            <a:ext cx="4962205" cy="405430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 Include milk &amp; milk products such as curd, paneer, cheese, buttermilk, skim milk powder two to three times a day to fulfil your daily requirements of calcium &amp; protein.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 It is essential for bone &amp; teeth health.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 It helps the body grow, repair &amp; recover.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0463AF-E2D4-CB4B-BB56-B411402BE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535" y="2281473"/>
            <a:ext cx="2720753" cy="26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83DD7-4AD2-A646-9571-78574BF4F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3479C-6D32-F146-A376-4AF1D656A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DCEE82-0FBF-2145-A0F2-4333DE3C59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17"/>
          <a:stretch/>
        </p:blipFill>
        <p:spPr>
          <a:xfrm>
            <a:off x="25233" y="225514"/>
            <a:ext cx="8759438" cy="585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4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F5230-0F94-9141-8E15-6D5024ED6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037" y="1505242"/>
            <a:ext cx="7543801" cy="1973681"/>
          </a:xfrm>
        </p:spPr>
        <p:txBody>
          <a:bodyPr>
            <a:noAutofit/>
          </a:bodyPr>
          <a:lstStyle/>
          <a:p>
            <a:pPr algn="ctr"/>
            <a:r>
              <a:rPr lang="en-IN" sz="4400" b="1" dirty="0">
                <a:solidFill>
                  <a:srgbClr val="00B0F0"/>
                </a:solidFill>
              </a:rPr>
              <a:t>GUIDELINE </a:t>
            </a:r>
            <a:r>
              <a:rPr lang="en-IN" sz="4400" b="1" dirty="0" smtClean="0">
                <a:solidFill>
                  <a:srgbClr val="00B0F0"/>
                </a:solidFill>
              </a:rPr>
              <a:t>8: </a:t>
            </a:r>
            <a:r>
              <a:rPr lang="en-US" sz="4400" b="1" dirty="0" smtClean="0">
                <a:solidFill>
                  <a:srgbClr val="00B0F0"/>
                </a:solidFill>
              </a:rPr>
              <a:t>Nuts &amp; Seeds</a:t>
            </a:r>
            <a:r>
              <a:rPr lang="en-US" sz="3600" dirty="0">
                <a:solidFill>
                  <a:srgbClr val="00B050"/>
                </a:solidFill>
              </a:rPr>
              <a:t/>
            </a:r>
            <a:br>
              <a:rPr lang="en-US" sz="3600" dirty="0">
                <a:solidFill>
                  <a:srgbClr val="00B050"/>
                </a:solidFill>
              </a:rPr>
            </a:br>
            <a:r>
              <a:rPr lang="en-I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en-I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I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Nuts </a:t>
            </a:r>
            <a:r>
              <a:rPr lang="en-I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&amp; seeds provide essential fats &amp; </a:t>
            </a:r>
            <a:r>
              <a:rPr lang="en-I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proteins.</a:t>
            </a:r>
            <a:br>
              <a:rPr lang="en-I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I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n-I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I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They </a:t>
            </a:r>
            <a:r>
              <a:rPr lang="en-I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contain healthy fats that are beneficial to the heart, brain &amp; immune </a:t>
            </a:r>
            <a:r>
              <a:rPr lang="en-I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system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456" y="4508886"/>
            <a:ext cx="2942959" cy="163280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DE1C3-1AD2-D747-914C-90FB052C77B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18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19B86-61E2-5F43-84FF-2E267D5FD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IN" sz="4400" b="1" dirty="0" smtClean="0">
                <a:solidFill>
                  <a:srgbClr val="00B0F0"/>
                </a:solidFill>
              </a:rPr>
              <a:t/>
            </a:r>
            <a:br>
              <a:rPr lang="en-IN" sz="4400" b="1" dirty="0" smtClean="0">
                <a:solidFill>
                  <a:srgbClr val="00B0F0"/>
                </a:solidFill>
              </a:rPr>
            </a:br>
            <a:r>
              <a:rPr lang="en-IN" sz="4400" b="1" dirty="0" smtClean="0">
                <a:solidFill>
                  <a:srgbClr val="00B0F0"/>
                </a:solidFill>
              </a:rPr>
              <a:t>GUIDELINE 9: </a:t>
            </a:r>
            <a:r>
              <a:rPr lang="en-US" sz="4400" b="1" dirty="0" smtClean="0">
                <a:solidFill>
                  <a:srgbClr val="00B0F0"/>
                </a:solidFill>
              </a:rPr>
              <a:t>Rainbow </a:t>
            </a:r>
            <a:r>
              <a:rPr lang="en-US" sz="4400" b="1" dirty="0" err="1" smtClean="0">
                <a:solidFill>
                  <a:srgbClr val="00B0F0"/>
                </a:solidFill>
              </a:rPr>
              <a:t>Colours</a:t>
            </a:r>
            <a:r>
              <a:rPr lang="en-US" sz="4400" dirty="0">
                <a:solidFill>
                  <a:srgbClr val="00B050"/>
                </a:solidFill>
              </a:rPr>
              <a:t/>
            </a:r>
            <a:br>
              <a:rPr lang="en-US" sz="4400" dirty="0">
                <a:solidFill>
                  <a:srgbClr val="00B050"/>
                </a:solidFill>
              </a:rPr>
            </a:b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236C9-0744-4141-8192-5DDF68EBE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8" y="1842869"/>
            <a:ext cx="7543802" cy="388268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 </a:t>
            </a:r>
            <a:r>
              <a:rPr lang="en-IN" sz="2800" dirty="0"/>
              <a:t>Fruits &amp; Vegetables provide vitamins, minerals &amp; fibre for optimum body functions &amp; </a:t>
            </a:r>
            <a:r>
              <a:rPr lang="en-IN" sz="2800" dirty="0" smtClean="0"/>
              <a:t>helps </a:t>
            </a:r>
            <a:r>
              <a:rPr lang="en-IN" sz="2800" dirty="0"/>
              <a:t>fight </a:t>
            </a:r>
            <a:r>
              <a:rPr lang="en-IN" sz="2800" dirty="0" smtClean="0"/>
              <a:t>infections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/>
              <a:t> The </a:t>
            </a:r>
            <a:r>
              <a:rPr lang="en-IN" sz="2800" dirty="0"/>
              <a:t>rainbow colours provide different antioxidants &amp; nutrients that help keep you active, healthy &amp; disease </a:t>
            </a:r>
            <a:r>
              <a:rPr lang="en-IN" sz="2800" dirty="0" smtClean="0"/>
              <a:t>free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/>
              <a:t> Add </a:t>
            </a:r>
            <a:r>
              <a:rPr lang="en-IN" sz="2800" dirty="0"/>
              <a:t>two to three colours to your daily meal</a:t>
            </a:r>
            <a:endParaRPr lang="en-IN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025DF-6CDC-3349-968F-89C20FF6B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5092505"/>
            <a:ext cx="9156700" cy="176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6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19B86-61E2-5F43-84FF-2E267D5FD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IN" sz="4400" b="1" dirty="0" smtClean="0">
                <a:solidFill>
                  <a:srgbClr val="00B0F0"/>
                </a:solidFill>
              </a:rPr>
              <a:t/>
            </a:r>
            <a:br>
              <a:rPr lang="en-IN" sz="4400" b="1" dirty="0" smtClean="0">
                <a:solidFill>
                  <a:srgbClr val="00B0F0"/>
                </a:solidFill>
              </a:rPr>
            </a:br>
            <a:r>
              <a:rPr lang="en-IN" sz="4400" b="1" dirty="0" smtClean="0">
                <a:solidFill>
                  <a:srgbClr val="00B0F0"/>
                </a:solidFill>
              </a:rPr>
              <a:t>GUIDELINE 10: </a:t>
            </a:r>
            <a:r>
              <a:rPr lang="en-US" sz="4400" b="1" dirty="0" smtClean="0">
                <a:solidFill>
                  <a:srgbClr val="00B0F0"/>
                </a:solidFill>
              </a:rPr>
              <a:t>Snack time</a:t>
            </a:r>
            <a:r>
              <a:rPr lang="en-US" sz="4400" dirty="0">
                <a:solidFill>
                  <a:srgbClr val="00B050"/>
                </a:solidFill>
              </a:rPr>
              <a:t/>
            </a:r>
            <a:br>
              <a:rPr lang="en-US" sz="4400" dirty="0">
                <a:solidFill>
                  <a:srgbClr val="00B050"/>
                </a:solidFill>
              </a:rPr>
            </a:b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236C9-0744-4141-8192-5DDF68EBE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8" y="1842869"/>
            <a:ext cx="7543802" cy="388268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 </a:t>
            </a:r>
            <a:r>
              <a:rPr lang="en-IN" sz="2800" i="1" dirty="0"/>
              <a:t>A wholesome &amp; healthy evening snack helps the body to be active during the 2</a:t>
            </a:r>
            <a:r>
              <a:rPr lang="en-IN" sz="2800" i="1" baseline="30000" dirty="0"/>
              <a:t>nd</a:t>
            </a:r>
            <a:r>
              <a:rPr lang="en-IN" sz="2800" i="1" dirty="0"/>
              <a:t> half of the day &amp; prevents over eating during </a:t>
            </a:r>
            <a:r>
              <a:rPr lang="en-IN" sz="2800" i="1" dirty="0" smtClean="0"/>
              <a:t>dinner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i="1" dirty="0" smtClean="0"/>
              <a:t> Keep </a:t>
            </a:r>
            <a:r>
              <a:rPr lang="en-IN" sz="2800" i="1" dirty="0"/>
              <a:t>it balanced by including cereals, dairy &amp; fruits.</a:t>
            </a:r>
            <a:br>
              <a:rPr lang="en-IN" sz="2800" i="1" dirty="0"/>
            </a:br>
            <a:r>
              <a:rPr lang="en-IN" sz="2800" i="1" dirty="0" err="1"/>
              <a:t>Eg</a:t>
            </a:r>
            <a:r>
              <a:rPr lang="en-IN" sz="2800" i="1" dirty="0"/>
              <a:t>. Corn chat, </a:t>
            </a:r>
            <a:r>
              <a:rPr lang="en-IN" sz="2800" i="1" dirty="0" err="1"/>
              <a:t>golpapdi</a:t>
            </a:r>
            <a:r>
              <a:rPr lang="en-IN" sz="2800" i="1" dirty="0"/>
              <a:t>, wraps, </a:t>
            </a:r>
            <a:r>
              <a:rPr lang="en-IN" sz="2800" i="1" dirty="0" err="1"/>
              <a:t>upma</a:t>
            </a:r>
            <a:r>
              <a:rPr lang="en-IN" sz="2800" i="1" dirty="0"/>
              <a:t>, roasted </a:t>
            </a:r>
            <a:r>
              <a:rPr lang="en-IN" sz="2800" i="1" dirty="0" err="1"/>
              <a:t>makhana</a:t>
            </a:r>
            <a:r>
              <a:rPr lang="en-IN" sz="2800" i="1" dirty="0"/>
              <a:t>, peanuts, </a:t>
            </a:r>
            <a:r>
              <a:rPr lang="en-IN" sz="2800" i="1" dirty="0" err="1"/>
              <a:t>chana</a:t>
            </a:r>
            <a:r>
              <a:rPr lang="en-IN" sz="2800" i="1" dirty="0"/>
              <a:t>, popcorn with milk products &amp; fruits</a:t>
            </a:r>
            <a:endParaRPr lang="en-IN" sz="2800" i="1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5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6052" y="5269100"/>
            <a:ext cx="1643942" cy="91290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6" name="43119DD8-E8E9-4FB9-BD34-210AA25C01C9-L0-001.jpeg" descr="43119DD8-E8E9-4FB9-BD34-210AA25C01C9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8713" y="5055981"/>
            <a:ext cx="991850" cy="1065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10" descr="Picture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45367" y="5267709"/>
            <a:ext cx="1140278" cy="85278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8" name="Picture 3" descr="Picture 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35330" y="5268230"/>
            <a:ext cx="1183698" cy="85365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9" name="Picture 4" descr="Picture 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786152" y="5267709"/>
            <a:ext cx="889582" cy="89359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  <p:extLst>
      <p:ext uri="{BB962C8B-B14F-4D97-AF65-F5344CB8AC3E}">
        <p14:creationId xmlns:p14="http://schemas.microsoft.com/office/powerpoint/2010/main" val="247759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0DAD2-C306-AA49-ACA4-A11AB642B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IN" sz="4400" b="1" dirty="0">
                <a:solidFill>
                  <a:srgbClr val="00B0F0"/>
                </a:solidFill>
              </a:rPr>
              <a:t>GUIDELINE </a:t>
            </a:r>
            <a:r>
              <a:rPr lang="en-IN" sz="4400" b="1" dirty="0" smtClean="0">
                <a:solidFill>
                  <a:srgbClr val="00B0F0"/>
                </a:solidFill>
              </a:rPr>
              <a:t>11: Be Active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1B2AE-B8DA-964A-9F1B-2983A029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991763"/>
            <a:ext cx="3538026" cy="405430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 </a:t>
            </a:r>
            <a:r>
              <a:rPr lang="en-IN" sz="2400" dirty="0"/>
              <a:t>Moderate Exercise +</a:t>
            </a:r>
            <a:br>
              <a:rPr lang="en-IN" sz="2400" dirty="0"/>
            </a:br>
            <a:r>
              <a:rPr lang="en-IN" sz="2400" dirty="0"/>
              <a:t>Active </a:t>
            </a:r>
            <a:r>
              <a:rPr lang="en-IN" sz="2400" dirty="0" smtClean="0"/>
              <a:t>Lifestyle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 smtClean="0"/>
              <a:t> Brisk </a:t>
            </a:r>
            <a:r>
              <a:rPr lang="en-IN" sz="2400" dirty="0"/>
              <a:t>Walking , Yoga, Strength </a:t>
            </a:r>
            <a:r>
              <a:rPr lang="en-IN" sz="2400" dirty="0" smtClean="0"/>
              <a:t>Training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 smtClean="0"/>
              <a:t> Daily </a:t>
            </a:r>
            <a:r>
              <a:rPr lang="en-IN" sz="2400" dirty="0"/>
              <a:t>Chores, </a:t>
            </a:r>
            <a:r>
              <a:rPr lang="en-IN" sz="2400" dirty="0" err="1" smtClean="0"/>
              <a:t>Khidmat</a:t>
            </a:r>
            <a:endParaRPr lang="en-IN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 smtClean="0"/>
              <a:t> Avoid </a:t>
            </a:r>
            <a:r>
              <a:rPr lang="en-IN" sz="2400" dirty="0"/>
              <a:t>Long Hours of Sitting </a:t>
            </a:r>
            <a:br>
              <a:rPr lang="en-IN" sz="2400" dirty="0"/>
            </a:b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860" y="1991763"/>
            <a:ext cx="4213672" cy="363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71A73-981E-FB49-A520-28D678D1F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IN" sz="4400" b="1" dirty="0">
                <a:solidFill>
                  <a:srgbClr val="00B0F0"/>
                </a:solidFill>
              </a:rPr>
              <a:t>GUIDELINE </a:t>
            </a:r>
            <a:r>
              <a:rPr lang="en-IN" sz="4400" b="1" dirty="0" smtClean="0">
                <a:solidFill>
                  <a:srgbClr val="00B0F0"/>
                </a:solidFill>
              </a:rPr>
              <a:t>12: </a:t>
            </a:r>
            <a:r>
              <a:rPr lang="en-IN" sz="4400" b="1" dirty="0" smtClean="0">
                <a:solidFill>
                  <a:srgbClr val="00B0F0"/>
                </a:solidFill>
              </a:rPr>
              <a:t>Sound </a:t>
            </a:r>
            <a:r>
              <a:rPr lang="en-IN" sz="4400" b="1" dirty="0">
                <a:solidFill>
                  <a:srgbClr val="00B0F0"/>
                </a:solidFill>
              </a:rPr>
              <a:t>Sleep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62190-8716-F64D-B10C-0A4151A81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301766"/>
            <a:ext cx="7543802" cy="378372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  Good sleep is the essence of a healthy mind and body.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 Timely and sound sleep helps the body heal and repair.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 It helps organise information and solve problems.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 Adequate undisturbed sleep keeps hormones &amp; body functions balanced &amp; regulates normal weight &amp; body functions</a:t>
            </a:r>
            <a:r>
              <a:rPr lang="en-IN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75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itle 1"/>
          <p:cNvSpPr txBox="1">
            <a:spLocks noGrp="1"/>
          </p:cNvSpPr>
          <p:nvPr>
            <p:ph type="title" idx="4294967295"/>
          </p:nvPr>
        </p:nvSpPr>
        <p:spPr>
          <a:xfrm>
            <a:off x="822960" y="4343366"/>
            <a:ext cx="7543800" cy="1122363"/>
          </a:xfrm>
          <a:prstGeom prst="rect">
            <a:avLst/>
          </a:prstGeom>
        </p:spPr>
        <p:txBody>
          <a:bodyPr anchor="ctr"/>
          <a:lstStyle/>
          <a:p>
            <a:pPr algn="ctr" rtl="1">
              <a:defRPr sz="2100" spc="-100">
                <a:solidFill>
                  <a:srgbClr val="FF0000"/>
                </a:solidFill>
              </a:defRPr>
            </a:pPr>
            <a:r>
              <a:rPr dirty="0">
                <a:latin typeface="AL-FATEMI(Lisaan-ud-Dawat)"/>
                <a:ea typeface="AL-FATEMI(Lisaan-ud-Dawat)"/>
                <a:cs typeface="AL-FATEMI(Lisaan-ud-Dawat)"/>
                <a:sym typeface="AL-FATEMI(Lisaan-ud-Dawat)"/>
              </a:rPr>
              <a:t>و </a:t>
            </a:r>
            <a:r>
              <a:rPr dirty="0" err="1">
                <a:latin typeface="AL-FATEMI(Lisaan-ud-Dawat)"/>
                <a:ea typeface="AL-FATEMI(Lisaan-ud-Dawat)"/>
                <a:cs typeface="AL-FATEMI(Lisaan-ud-Dawat)"/>
                <a:sym typeface="AL-FATEMI(Lisaan-ud-Dawat)"/>
              </a:rPr>
              <a:t>طول</a:t>
            </a:r>
            <a:r>
              <a:rPr dirty="0">
                <a:latin typeface="AL-FATEMI(Lisaan-ud-Dawat)"/>
                <a:ea typeface="AL-FATEMI(Lisaan-ud-Dawat)"/>
                <a:cs typeface="AL-FATEMI(Lisaan-ud-Dawat)"/>
                <a:sym typeface="AL-FATEMI(Lisaan-ud-Dawat)"/>
              </a:rPr>
              <a:t> </a:t>
            </a:r>
            <a:r>
              <a:rPr dirty="0" err="1">
                <a:latin typeface="AL-FATEMI(Lisaan-ud-Dawat)"/>
                <a:ea typeface="AL-FATEMI(Lisaan-ud-Dawat)"/>
                <a:cs typeface="AL-FATEMI(Lisaan-ud-Dawat)"/>
                <a:sym typeface="AL-FATEMI(Lisaan-ud-Dawat)"/>
              </a:rPr>
              <a:t>الهي</a:t>
            </a:r>
            <a:r>
              <a:rPr dirty="0">
                <a:latin typeface="AL-FATEMI(Lisaan-ud-Dawat)"/>
                <a:ea typeface="AL-FATEMI(Lisaan-ud-Dawat)"/>
                <a:cs typeface="AL-FATEMI(Lisaan-ud-Dawat)"/>
                <a:sym typeface="AL-FATEMI(Lisaan-ud-Dawat)"/>
              </a:rPr>
              <a:t> </a:t>
            </a:r>
            <a:r>
              <a:rPr dirty="0" err="1">
                <a:latin typeface="AL-FATEMI(Lisaan-ud-Dawat)"/>
                <a:ea typeface="AL-FATEMI(Lisaan-ud-Dawat)"/>
                <a:cs typeface="AL-FATEMI(Lisaan-ud-Dawat)"/>
                <a:sym typeface="AL-FATEMI(Lisaan-ud-Dawat)"/>
              </a:rPr>
              <a:t>عمر</a:t>
            </a:r>
            <a:r>
              <a:rPr dirty="0">
                <a:latin typeface="AL-FATEMI(Lisaan-ud-Dawat)"/>
                <a:ea typeface="AL-FATEMI(Lisaan-ud-Dawat)"/>
                <a:cs typeface="AL-FATEMI(Lisaan-ud-Dawat)"/>
                <a:sym typeface="AL-FATEMI(Lisaan-ud-Dawat)"/>
              </a:rPr>
              <a:t> </a:t>
            </a:r>
            <a:r>
              <a:rPr dirty="0" err="1">
                <a:latin typeface="AL-FATEMI(Lisaan-ud-Dawat)"/>
                <a:ea typeface="AL-FATEMI(Lisaan-ud-Dawat)"/>
                <a:cs typeface="AL-FATEMI(Lisaan-ud-Dawat)"/>
                <a:sym typeface="AL-FATEMI(Lisaan-ud-Dawat)"/>
              </a:rPr>
              <a:t>سيف</a:t>
            </a:r>
            <a:r>
              <a:rPr dirty="0">
                <a:latin typeface="AL-FATEMI(Lisaan-ud-Dawat)"/>
                <a:ea typeface="AL-FATEMI(Lisaan-ud-Dawat)"/>
                <a:cs typeface="AL-FATEMI(Lisaan-ud-Dawat)"/>
                <a:sym typeface="AL-FATEMI(Lisaan-ud-Dawat)"/>
              </a:rPr>
              <a:t> </a:t>
            </a:r>
            <a:r>
              <a:rPr dirty="0" err="1">
                <a:latin typeface="AL-FATEMI(Lisaan-ud-Dawat)"/>
                <a:ea typeface="AL-FATEMI(Lisaan-ud-Dawat)"/>
                <a:cs typeface="AL-FATEMI(Lisaan-ud-Dawat)"/>
                <a:sym typeface="AL-FATEMI(Lisaan-ud-Dawat)"/>
              </a:rPr>
              <a:t>لدينك</a:t>
            </a:r>
            <a:r>
              <a:rPr dirty="0">
                <a:latin typeface="AL-FATEMI(Lisaan-ud-Dawat)"/>
                <a:ea typeface="AL-FATEMI(Lisaan-ud-Dawat)"/>
                <a:cs typeface="AL-FATEMI(Lisaan-ud-Dawat)"/>
                <a:sym typeface="AL-FATEMI(Lisaan-ud-Dawat)"/>
              </a:rPr>
              <a:t> </a:t>
            </a:r>
            <a:r>
              <a:rPr dirty="0" err="1">
                <a:latin typeface="AL-FATEMI(Lisaan-ud-Dawat)"/>
                <a:ea typeface="AL-FATEMI(Lisaan-ud-Dawat)"/>
                <a:cs typeface="AL-FATEMI(Lisaan-ud-Dawat)"/>
                <a:sym typeface="AL-FATEMI(Lisaan-ud-Dawat)"/>
              </a:rPr>
              <a:t>الذي</a:t>
            </a:r>
            <a:r>
              <a:rPr dirty="0">
                <a:latin typeface="AL-FATEMI(Lisaan-ud-Dawat)"/>
                <a:ea typeface="AL-FATEMI(Lisaan-ud-Dawat)"/>
                <a:cs typeface="AL-FATEMI(Lisaan-ud-Dawat)"/>
                <a:sym typeface="AL-FATEMI(Lisaan-ud-Dawat)"/>
              </a:rPr>
              <a:t> </a:t>
            </a:r>
            <a:br>
              <a:rPr dirty="0">
                <a:latin typeface="AL-FATEMI(Lisaan-ud-Dawat)"/>
                <a:ea typeface="AL-FATEMI(Lisaan-ud-Dawat)"/>
                <a:cs typeface="AL-FATEMI(Lisaan-ud-Dawat)"/>
                <a:sym typeface="AL-FATEMI(Lisaan-ud-Dawat)"/>
              </a:rPr>
            </a:br>
            <a:r>
              <a:rPr dirty="0">
                <a:latin typeface="AL-FATEMI(Lisaan-ud-Dawat)"/>
                <a:ea typeface="AL-FATEMI(Lisaan-ud-Dawat)"/>
                <a:cs typeface="AL-FATEMI(Lisaan-ud-Dawat)"/>
                <a:sym typeface="AL-FATEMI(Lisaan-ud-Dawat)"/>
              </a:rPr>
              <a:t/>
            </a:r>
            <a:br>
              <a:rPr dirty="0">
                <a:latin typeface="AL-FATEMI(Lisaan-ud-Dawat)"/>
                <a:ea typeface="AL-FATEMI(Lisaan-ud-Dawat)"/>
                <a:cs typeface="AL-FATEMI(Lisaan-ud-Dawat)"/>
                <a:sym typeface="AL-FATEMI(Lisaan-ud-Dawat)"/>
              </a:rPr>
            </a:br>
            <a:r>
              <a:rPr dirty="0" err="1">
                <a:latin typeface="AL-FATEMI(Lisaan-ud-Dawat)"/>
                <a:ea typeface="AL-FATEMI(Lisaan-ud-Dawat)"/>
                <a:cs typeface="AL-FATEMI(Lisaan-ud-Dawat)"/>
                <a:sym typeface="AL-FATEMI(Lisaan-ud-Dawat)"/>
              </a:rPr>
              <a:t>حاز</a:t>
            </a:r>
            <a:r>
              <a:rPr dirty="0">
                <a:latin typeface="AL-FATEMI(Lisaan-ud-Dawat)"/>
                <a:ea typeface="AL-FATEMI(Lisaan-ud-Dawat)"/>
                <a:cs typeface="AL-FATEMI(Lisaan-ud-Dawat)"/>
                <a:sym typeface="AL-FATEMI(Lisaan-ud-Dawat)"/>
              </a:rPr>
              <a:t> </a:t>
            </a:r>
            <a:r>
              <a:rPr dirty="0" err="1">
                <a:latin typeface="AL-FATEMI(Lisaan-ud-Dawat)"/>
                <a:ea typeface="AL-FATEMI(Lisaan-ud-Dawat)"/>
                <a:cs typeface="AL-FATEMI(Lisaan-ud-Dawat)"/>
                <a:sym typeface="AL-FATEMI(Lisaan-ud-Dawat)"/>
              </a:rPr>
              <a:t>من</a:t>
            </a:r>
            <a:r>
              <a:rPr dirty="0">
                <a:latin typeface="AL-FATEMI(Lisaan-ud-Dawat)"/>
                <a:ea typeface="AL-FATEMI(Lisaan-ud-Dawat)"/>
                <a:cs typeface="AL-FATEMI(Lisaan-ud-Dawat)"/>
                <a:sym typeface="AL-FATEMI(Lisaan-ud-Dawat)"/>
              </a:rPr>
              <a:t> </a:t>
            </a:r>
            <a:r>
              <a:rPr dirty="0" err="1">
                <a:latin typeface="AL-FATEMI(Lisaan-ud-Dawat)"/>
                <a:ea typeface="AL-FATEMI(Lisaan-ud-Dawat)"/>
                <a:cs typeface="AL-FATEMI(Lisaan-ud-Dawat)"/>
                <a:sym typeface="AL-FATEMI(Lisaan-ud-Dawat)"/>
              </a:rPr>
              <a:t>غر</a:t>
            </a:r>
            <a:r>
              <a:rPr dirty="0">
                <a:latin typeface="AL-FATEMI(Lisaan-ud-Dawat)"/>
                <a:ea typeface="AL-FATEMI(Lisaan-ud-Dawat)"/>
                <a:cs typeface="AL-FATEMI(Lisaan-ud-Dawat)"/>
                <a:sym typeface="AL-FATEMI(Lisaan-ud-Dawat)"/>
              </a:rPr>
              <a:t> </a:t>
            </a:r>
            <a:r>
              <a:rPr dirty="0" err="1">
                <a:latin typeface="AL-FATEMI(Lisaan-ud-Dawat)"/>
                <a:ea typeface="AL-FATEMI(Lisaan-ud-Dawat)"/>
                <a:cs typeface="AL-FATEMI(Lisaan-ud-Dawat)"/>
                <a:sym typeface="AL-FATEMI(Lisaan-ud-Dawat)"/>
              </a:rPr>
              <a:t>الشؤون</a:t>
            </a:r>
            <a:r>
              <a:rPr dirty="0">
                <a:latin typeface="AL-FATEMI(Lisaan-ud-Dawat)"/>
                <a:ea typeface="AL-FATEMI(Lisaan-ud-Dawat)"/>
                <a:cs typeface="AL-FATEMI(Lisaan-ud-Dawat)"/>
                <a:sym typeface="AL-FATEMI(Lisaan-ud-Dawat)"/>
              </a:rPr>
              <a:t> </a:t>
            </a:r>
            <a:r>
              <a:rPr dirty="0" err="1">
                <a:latin typeface="AL-FATEMI(Lisaan-ud-Dawat)"/>
                <a:ea typeface="AL-FATEMI(Lisaan-ud-Dawat)"/>
                <a:cs typeface="AL-FATEMI(Lisaan-ud-Dawat)"/>
                <a:sym typeface="AL-FATEMI(Lisaan-ud-Dawat)"/>
              </a:rPr>
              <a:t>افانينا</a:t>
            </a:r>
            <a:endParaRPr dirty="0">
              <a:latin typeface="AL-FATEMI(Lisaan-ud-Dawat)"/>
              <a:ea typeface="AL-FATEMI(Lisaan-ud-Dawat)"/>
              <a:cs typeface="AL-FATEMI(Lisaan-ud-Dawat)"/>
              <a:sym typeface="AL-FATEMI(Lisaan-ud-Dawat)"/>
            </a:endParaRPr>
          </a:p>
        </p:txBody>
      </p:sp>
      <p:pic>
        <p:nvPicPr>
          <p:cNvPr id="30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388" y="913735"/>
            <a:ext cx="2972944" cy="34296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5080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DDBA3-B69E-1949-BCB8-73FB4C530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55896"/>
            <a:ext cx="7543800" cy="3046958"/>
          </a:xfrm>
        </p:spPr>
        <p:txBody>
          <a:bodyPr>
            <a:normAutofit fontScale="90000"/>
          </a:bodyPr>
          <a:lstStyle/>
          <a:p>
            <a:r>
              <a:rPr lang="en-IN" sz="4900" b="1" dirty="0" smtClean="0">
                <a:solidFill>
                  <a:srgbClr val="00B0F0"/>
                </a:solidFill>
              </a:rPr>
              <a:t>GUIDELINE  1</a:t>
            </a:r>
            <a:r>
              <a:rPr lang="en-IN" sz="4900" b="1" i="1" dirty="0" smtClean="0">
                <a:solidFill>
                  <a:srgbClr val="00B0F0"/>
                </a:solidFill>
              </a:rPr>
              <a:t>: </a:t>
            </a:r>
            <a:r>
              <a:rPr lang="en-IN" sz="4900" b="1" dirty="0">
                <a:solidFill>
                  <a:srgbClr val="00B0F0"/>
                </a:solidFill>
              </a:rPr>
              <a:t>Mindful Eating </a:t>
            </a:r>
            <a:r>
              <a:rPr lang="en-IN" i="1" dirty="0" smtClean="0">
                <a:solidFill>
                  <a:srgbClr val="00B0F0"/>
                </a:solidFill>
              </a:rPr>
              <a:t/>
            </a:r>
            <a:br>
              <a:rPr lang="en-IN" i="1" dirty="0" smtClean="0">
                <a:solidFill>
                  <a:srgbClr val="00B0F0"/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IN" i="1" dirty="0" smtClean="0">
                <a:solidFill>
                  <a:srgbClr val="00B0F0"/>
                </a:solidFill>
              </a:rPr>
              <a:t/>
            </a:r>
            <a:br>
              <a:rPr lang="en-IN" i="1" dirty="0" smtClean="0">
                <a:solidFill>
                  <a:srgbClr val="00B0F0"/>
                </a:solidFill>
              </a:rPr>
            </a:br>
            <a:r>
              <a:rPr lang="en-IN" dirty="0" smtClean="0">
                <a:solidFill>
                  <a:srgbClr val="00B050"/>
                </a:solidFill>
              </a:rPr>
              <a:t>Good Nutrition ….</a:t>
            </a:r>
            <a:br>
              <a:rPr lang="en-IN" dirty="0" smtClean="0">
                <a:solidFill>
                  <a:srgbClr val="00B050"/>
                </a:solidFill>
              </a:rPr>
            </a:br>
            <a:r>
              <a:rPr lang="en-IN" dirty="0" smtClean="0">
                <a:solidFill>
                  <a:srgbClr val="00B050"/>
                </a:solidFill>
              </a:rPr>
              <a:t>…. is associated with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30A52-EA81-B84A-860B-0964A4815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3643532"/>
            <a:ext cx="7543801" cy="244265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800" dirty="0"/>
              <a:t>  </a:t>
            </a:r>
            <a:r>
              <a:rPr lang="en-IN" sz="2800" dirty="0" smtClean="0"/>
              <a:t>Psychological </a:t>
            </a:r>
            <a:r>
              <a:rPr lang="en-IN" sz="2800" dirty="0"/>
              <a:t>Well-being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/>
              <a:t>  Quality of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/>
              <a:t>  Social Connectedness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23B7B-B793-8E47-9FC9-3D8FD86D4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696" y="2432669"/>
            <a:ext cx="2674925" cy="251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3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62190-8716-F64D-B10C-0A4151A81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08" y="1392702"/>
            <a:ext cx="4841876" cy="447639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endParaRPr lang="en-IN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  How you eat is more important.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  Be grateful not fearful of food.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  Eat your food slowly. Chew it well</a:t>
            </a:r>
            <a:r>
              <a:rPr lang="en-IN" sz="2400" dirty="0" smtClean="0"/>
              <a:t>.</a:t>
            </a:r>
            <a:endParaRPr lang="en-IN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  Eat till your stomach is 80% full.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  Eat using all 5 senses.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 smtClean="0"/>
              <a:t>  Make </a:t>
            </a:r>
            <a:r>
              <a:rPr lang="en-IN" sz="2400" dirty="0"/>
              <a:t>mealtimes pleasant and happy.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  Eat together as a family or </a:t>
            </a:r>
            <a:r>
              <a:rPr lang="en-IN" sz="2400" dirty="0" smtClean="0"/>
              <a:t>    community.</a:t>
            </a:r>
            <a:endParaRPr lang="en-IN" sz="24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562D52C-3E53-E244-882D-E5B0BF8CA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48" y="1992033"/>
            <a:ext cx="3391378" cy="337066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F92E03B-43CC-D74B-8183-B3331916FF6B}"/>
              </a:ext>
            </a:extLst>
          </p:cNvPr>
          <p:cNvSpPr txBox="1">
            <a:spLocks/>
          </p:cNvSpPr>
          <p:nvPr/>
        </p:nvSpPr>
        <p:spPr>
          <a:xfrm>
            <a:off x="452674" y="417837"/>
            <a:ext cx="8418752" cy="974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 fontScale="97500" lnSpcReduction="10000"/>
          </a:bodyPr>
          <a:lstStyle>
            <a:lvl1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50" baseline="0">
                <a:solidFill>
                  <a:srgbClr val="40404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50" baseline="0">
                <a:solidFill>
                  <a:srgbClr val="40404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50" baseline="0">
                <a:solidFill>
                  <a:srgbClr val="40404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50" baseline="0">
                <a:solidFill>
                  <a:srgbClr val="40404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50" baseline="0">
                <a:solidFill>
                  <a:srgbClr val="40404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50" baseline="0">
                <a:solidFill>
                  <a:srgbClr val="40404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50" baseline="0">
                <a:solidFill>
                  <a:srgbClr val="40404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50" baseline="0">
                <a:solidFill>
                  <a:srgbClr val="40404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50" baseline="0">
                <a:solidFill>
                  <a:srgbClr val="40404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/>
            <a:r>
              <a:rPr lang="en-IN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Grateful</a:t>
            </a: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start with</a:t>
            </a:r>
            <a:r>
              <a:rPr lang="ar-EG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بسم</a:t>
            </a:r>
            <a:r>
              <a:rPr lang="en-US" sz="3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الله</a:t>
            </a:r>
            <a:r>
              <a:rPr lang="ar-EG" sz="3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end </a:t>
            </a:r>
            <a:r>
              <a:rPr lang="en-US" sz="3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3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الحمد</a:t>
            </a:r>
            <a:r>
              <a:rPr lang="en-US" sz="3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3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لله</a:t>
            </a:r>
            <a:r>
              <a:rPr lang="en-US" sz="36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70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7D1E2-4E31-0C45-85DA-A609856C7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i="1" dirty="0" smtClean="0">
                <a:solidFill>
                  <a:srgbClr val="00B0F0"/>
                </a:solidFill>
              </a:rPr>
              <a:t/>
            </a:r>
            <a:br>
              <a:rPr lang="en-US" i="1" dirty="0" smtClean="0">
                <a:solidFill>
                  <a:srgbClr val="00B0F0"/>
                </a:solidFill>
              </a:rPr>
            </a:br>
            <a:r>
              <a:rPr lang="en-US" sz="4900" b="1" dirty="0" smtClean="0">
                <a:solidFill>
                  <a:srgbClr val="00B0F0"/>
                </a:solidFill>
              </a:rPr>
              <a:t>GUIDELINE  2</a:t>
            </a:r>
            <a:r>
              <a:rPr lang="en-US" sz="4900" b="1" i="1" dirty="0" smtClean="0">
                <a:solidFill>
                  <a:srgbClr val="00B0F0"/>
                </a:solidFill>
              </a:rPr>
              <a:t>: </a:t>
            </a:r>
            <a:r>
              <a:rPr lang="en-IN" sz="4900" b="1" dirty="0" smtClean="0">
                <a:solidFill>
                  <a:srgbClr val="00B0F0"/>
                </a:solidFill>
              </a:rPr>
              <a:t>Hydration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smtClean="0">
                <a:solidFill>
                  <a:srgbClr val="00B0F0"/>
                </a:solidFill>
              </a:rPr>
              <a:t>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7314C-E5CB-8D45-87DA-160F165BB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403" y="1973179"/>
            <a:ext cx="3715962" cy="415910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400" dirty="0" smtClean="0"/>
              <a:t> Drink </a:t>
            </a:r>
            <a:r>
              <a:rPr lang="en-IN" sz="2400" dirty="0"/>
              <a:t>at least 8-10 glasses daily.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 smtClean="0"/>
              <a:t> Drink </a:t>
            </a:r>
            <a:r>
              <a:rPr lang="en-IN" sz="2400" dirty="0"/>
              <a:t>your water slowly sipping it throughout the day.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 smtClean="0"/>
              <a:t> Take </a:t>
            </a:r>
            <a:r>
              <a:rPr lang="en-IN" sz="2400" dirty="0"/>
              <a:t>adequate fluids &amp; fruits to keep yourself hydrated.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 smtClean="0"/>
              <a:t> </a:t>
            </a:r>
            <a:r>
              <a:rPr lang="en-IN" sz="2400" dirty="0"/>
              <a:t>Water recharges the </a:t>
            </a:r>
            <a:r>
              <a:rPr lang="en-IN" sz="2400" dirty="0" smtClean="0"/>
              <a:t>body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 smtClean="0"/>
              <a:t> It detoxifies </a:t>
            </a:r>
            <a:r>
              <a:rPr lang="en-IN" sz="2400" dirty="0"/>
              <a:t>and cleanses the body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IN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8293E5DE-59AA-2A4C-8EA2-A96F0609A3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80" y="1973180"/>
            <a:ext cx="1627496" cy="19370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FB32B727-7A32-354B-AFA4-483397EFBC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1"/>
          <a:stretch/>
        </p:blipFill>
        <p:spPr>
          <a:xfrm>
            <a:off x="6717152" y="1979656"/>
            <a:ext cx="1823039" cy="19306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2A0E0D-1045-5A4E-8607-4D51B47BC162}"/>
              </a:ext>
            </a:extLst>
          </p:cNvPr>
          <p:cNvSpPr txBox="1"/>
          <p:nvPr/>
        </p:nvSpPr>
        <p:spPr>
          <a:xfrm flipH="1">
            <a:off x="5089356" y="4146083"/>
            <a:ext cx="3140243" cy="203132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Hydration drinks list: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Water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Calibri"/>
              </a:rPr>
              <a:t>Golpani</a:t>
            </a:r>
            <a:endParaRPr kumimoji="0" lang="en-US" sz="1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Fruit juices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Calibri"/>
              </a:rPr>
              <a:t>Lime </a:t>
            </a:r>
            <a:r>
              <a:rPr kumimoji="0" lang="en-US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Calibri"/>
              </a:rPr>
              <a:t>water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Honey water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B</a:t>
            </a:r>
            <a:r>
              <a:rPr kumimoji="0" lang="en-US" sz="18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Calibri"/>
              </a:rPr>
              <a:t>uttermilk</a:t>
            </a:r>
            <a:endParaRPr kumimoji="0" lang="en-US" sz="1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16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E7E1F-FFBD-E14A-B90A-6384E3885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78302"/>
            <a:ext cx="7543800" cy="1547446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</a:rPr>
              <a:t>GUIDELINE </a:t>
            </a:r>
            <a:r>
              <a:rPr lang="en-US" sz="4400" b="1" dirty="0" smtClean="0">
                <a:solidFill>
                  <a:srgbClr val="00B0F0"/>
                </a:solidFill>
              </a:rPr>
              <a:t>3: </a:t>
            </a:r>
            <a:r>
              <a:rPr lang="en-IN" sz="4400" b="1" dirty="0">
                <a:solidFill>
                  <a:srgbClr val="00B0F0"/>
                </a:solidFill>
              </a:rPr>
              <a:t>Honey &amp; </a:t>
            </a:r>
            <a:r>
              <a:rPr lang="en-IN" sz="4400" b="1" dirty="0" err="1" smtClean="0">
                <a:solidFill>
                  <a:srgbClr val="00B0F0"/>
                </a:solidFill>
              </a:rPr>
              <a:t>Kilonji</a:t>
            </a:r>
            <a:r>
              <a:rPr lang="en-IN" sz="4400" b="1" dirty="0" smtClean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/>
            </a:r>
            <a:br>
              <a:rPr lang="en-US" b="1" dirty="0">
                <a:solidFill>
                  <a:srgbClr val="00B0F0"/>
                </a:solidFill>
              </a:rPr>
            </a:b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C967-BCA8-5846-830A-B2D212904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538663"/>
            <a:ext cx="7057724" cy="368538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3200" dirty="0"/>
              <a:t> </a:t>
            </a:r>
            <a:r>
              <a:rPr lang="en-IN" sz="2800" dirty="0"/>
              <a:t>A teaspoon of honey with 7 seeds of </a:t>
            </a:r>
            <a:r>
              <a:rPr lang="en-IN" sz="2800" dirty="0" err="1" smtClean="0"/>
              <a:t>kilonji</a:t>
            </a:r>
            <a:r>
              <a:rPr lang="en-IN" sz="2800" dirty="0" smtClean="0"/>
              <a:t> </a:t>
            </a:r>
            <a:r>
              <a:rPr lang="en-IN" sz="2800" dirty="0"/>
              <a:t>daily cures </a:t>
            </a:r>
            <a:r>
              <a:rPr lang="en-IN" sz="2800" dirty="0" smtClean="0"/>
              <a:t>our </a:t>
            </a:r>
            <a:r>
              <a:rPr lang="en-IN" sz="2800" dirty="0"/>
              <a:t>body of all ailments.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/>
              <a:t> Energizes our brain and body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/>
              <a:t> Enhances memory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/>
              <a:t> Boosts immunity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/>
              <a:t> High in antioxidants &amp; nutrients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E3BD7F-8211-BD4D-8131-DD1B7F974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823" y="3701484"/>
            <a:ext cx="1851937" cy="15101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8002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7BD8-2176-F041-B152-EF639EAD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IN" b="1" dirty="0">
                <a:solidFill>
                  <a:srgbClr val="00B0F0"/>
                </a:solidFill>
              </a:rPr>
              <a:t>Dates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01B72-B220-5644-B818-7B9212B3D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057400"/>
            <a:ext cx="7543802" cy="39419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 </a:t>
            </a:r>
            <a:r>
              <a:rPr lang="en-IN" sz="2400" dirty="0" smtClean="0"/>
              <a:t>Take </a:t>
            </a:r>
            <a:r>
              <a:rPr lang="en-IN" sz="2400" dirty="0"/>
              <a:t>1-2 dates daily to avoid anaemia.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 </a:t>
            </a:r>
            <a:r>
              <a:rPr lang="en-IN" sz="2400" dirty="0" smtClean="0"/>
              <a:t>Dates </a:t>
            </a:r>
            <a:r>
              <a:rPr lang="en-IN" sz="2400" dirty="0"/>
              <a:t>contain the right balance of sweetness and fibre that provides sustained energy.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 smtClean="0"/>
              <a:t> Combine </a:t>
            </a:r>
            <a:r>
              <a:rPr lang="en-IN" sz="2400" dirty="0"/>
              <a:t>dates with citrus fruits to increase its benefit.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D35C78-0E78-0949-BA4B-552E7B729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562" y="4217127"/>
            <a:ext cx="2265563" cy="14849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70F395-7D2B-6347-8FCF-6EAFD5A35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278" y="4217127"/>
            <a:ext cx="2413614" cy="140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E7E1F-FFBD-E14A-B90A-6384E3885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IN" sz="4400" b="1" dirty="0">
                <a:solidFill>
                  <a:srgbClr val="00B0F0"/>
                </a:solidFill>
              </a:rPr>
              <a:t>GUIDELINE </a:t>
            </a:r>
            <a:r>
              <a:rPr lang="en-IN" sz="4400" b="1" dirty="0" smtClean="0">
                <a:solidFill>
                  <a:srgbClr val="00B0F0"/>
                </a:solidFill>
              </a:rPr>
              <a:t>4: Healthy </a:t>
            </a:r>
            <a:r>
              <a:rPr lang="en-IN" sz="4400" b="1" dirty="0">
                <a:solidFill>
                  <a:srgbClr val="00B0F0"/>
                </a:solidFill>
              </a:rPr>
              <a:t>Start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C967-BCA8-5846-830A-B2D212904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99138"/>
            <a:ext cx="6355606" cy="4024505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sz="2400" dirty="0" smtClean="0"/>
              <a:t> </a:t>
            </a:r>
            <a:r>
              <a:rPr lang="en-IN" sz="2800" dirty="0"/>
              <a:t> Raisins soaked overnight 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800" dirty="0"/>
              <a:t> Banana/ Seasonal Fruit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800" dirty="0"/>
              <a:t> Soaked </a:t>
            </a:r>
            <a:r>
              <a:rPr lang="en-IN" sz="2800" dirty="0" smtClean="0"/>
              <a:t>Almonds</a:t>
            </a:r>
            <a:r>
              <a:rPr lang="en-US" sz="2800" dirty="0" smtClean="0"/>
              <a:t> 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 smtClean="0"/>
              <a:t> </a:t>
            </a:r>
            <a:r>
              <a:rPr lang="en-IN" sz="2600" i="1" dirty="0" smtClean="0"/>
              <a:t>Can choose to have two or three of these options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600" i="1" dirty="0" smtClean="0"/>
              <a:t> If you have insulin resistance or diabetes pick soaked almonds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600" i="1" dirty="0" smtClean="0"/>
              <a:t> Take this meal within 30 minutes of waking up</a:t>
            </a:r>
            <a:endParaRPr lang="en-US" sz="2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357" y="1899138"/>
            <a:ext cx="977859" cy="987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527" y="3043591"/>
            <a:ext cx="872230" cy="1019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069" y="4220309"/>
            <a:ext cx="951147" cy="789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823" y="5296291"/>
            <a:ext cx="862086" cy="76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0DAD2-C306-AA49-ACA4-A11AB642B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IN" sz="4400" b="1" dirty="0">
                <a:solidFill>
                  <a:srgbClr val="00B0F0"/>
                </a:solidFill>
              </a:rPr>
              <a:t>GUIDELINE  </a:t>
            </a:r>
            <a:r>
              <a:rPr lang="en-IN" sz="4400" b="1" dirty="0" smtClean="0">
                <a:solidFill>
                  <a:srgbClr val="00B0F0"/>
                </a:solidFill>
              </a:rPr>
              <a:t>5: </a:t>
            </a:r>
            <a:r>
              <a:rPr lang="en-IN" sz="4400" b="1" dirty="0" smtClean="0">
                <a:solidFill>
                  <a:srgbClr val="00B0F0"/>
                </a:solidFill>
              </a:rPr>
              <a:t>Ghee </a:t>
            </a:r>
            <a:r>
              <a:rPr lang="en-IN" sz="4400" b="1" dirty="0">
                <a:solidFill>
                  <a:srgbClr val="00B0F0"/>
                </a:solidFill>
              </a:rPr>
              <a:t>Is Good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1B2AE-B8DA-964A-9F1B-2983A029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582" y="1856935"/>
            <a:ext cx="5097101" cy="3836277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 </a:t>
            </a:r>
            <a:r>
              <a:rPr lang="en-IN" sz="2400" dirty="0" smtClean="0"/>
              <a:t>Add a teaspoon of ghee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 smtClean="0"/>
              <a:t> Ghee provides essential fats, improves digestion &amp; maintains healthy body fat</a:t>
            </a:r>
            <a:r>
              <a:rPr lang="en-IN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 smtClean="0"/>
              <a:t> In </a:t>
            </a:r>
            <a:r>
              <a:rPr lang="en-IN" sz="2400" dirty="0"/>
              <a:t>controlled </a:t>
            </a:r>
            <a:r>
              <a:rPr lang="en-IN" sz="2400" dirty="0" smtClean="0"/>
              <a:t>amount </a:t>
            </a:r>
            <a:r>
              <a:rPr lang="en-IN" sz="2400" dirty="0"/>
              <a:t>ghee aids in both weight gain &amp; weight loss</a:t>
            </a:r>
            <a:r>
              <a:rPr lang="en-IN" sz="2400" dirty="0" smtClean="0"/>
              <a:t>.</a:t>
            </a:r>
            <a:endParaRPr lang="en-IN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spc="-50" dirty="0"/>
              <a:t>How to indulge in your diet? </a:t>
            </a:r>
            <a:endParaRPr lang="en-US" sz="2400" spc="-50" dirty="0" smtClean="0"/>
          </a:p>
          <a:p>
            <a:pPr marL="342900" indent="-34290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sym typeface="Calibri"/>
              </a:rPr>
              <a:t>You can </a:t>
            </a:r>
            <a:r>
              <a:rPr lang="en-US" sz="2400" dirty="0"/>
              <a:t>apply</a:t>
            </a:r>
            <a:r>
              <a:rPr lang="en-US" sz="2400" dirty="0">
                <a:sym typeface="Calibri"/>
              </a:rPr>
              <a:t> on your roti or paratha </a:t>
            </a:r>
          </a:p>
          <a:p>
            <a:pPr marL="342900" indent="-34290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sym typeface="Calibri"/>
              </a:rPr>
              <a:t>You can add it in your </a:t>
            </a:r>
            <a:r>
              <a:rPr lang="en-US" sz="2400" dirty="0" smtClean="0">
                <a:sym typeface="Calibri"/>
              </a:rPr>
              <a:t>rice</a:t>
            </a:r>
            <a:endParaRPr lang="en-US" sz="2400" dirty="0">
              <a:sym typeface="Calibri"/>
            </a:endParaRPr>
          </a:p>
          <a:p>
            <a:pPr marL="342900" indent="-34290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/>
              <a:t>You can make </a:t>
            </a:r>
            <a:r>
              <a:rPr lang="en-US" sz="2400" dirty="0" err="1"/>
              <a:t>raab</a:t>
            </a:r>
            <a:r>
              <a:rPr lang="en-US" sz="2400" dirty="0"/>
              <a:t> out of it</a:t>
            </a:r>
            <a:endParaRPr lang="en-US" sz="2400" dirty="0">
              <a:sym typeface="Calibri"/>
            </a:endParaRPr>
          </a:p>
          <a:p>
            <a:pPr marL="285750" indent="-28575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sym typeface="Calibri"/>
            </a:endParaRPr>
          </a:p>
          <a:p>
            <a:pPr marL="0" indent="0">
              <a:buNone/>
            </a:pPr>
            <a:endParaRPr lang="en-IN" sz="2400" dirty="0">
              <a:solidFill>
                <a:schemeClr val="tx1"/>
              </a:solidFill>
            </a:endParaRPr>
          </a:p>
        </p:txBody>
      </p:sp>
      <p:pic>
        <p:nvPicPr>
          <p:cNvPr id="5" name="C1155EF3-8D20-406E-9DFC-5B39F692AB94-L0-001.jpeg" descr="C1155EF3-8D20-406E-9DFC-5B39F692AB94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365" y="2226856"/>
            <a:ext cx="1583918" cy="1263919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</p:spPr>
      </p:pic>
      <p:pic>
        <p:nvPicPr>
          <p:cNvPr id="6" name="3059BF60-6C6D-4970-9EB9-FC46997E30C8-L0-001.jpeg" descr="3059BF60-6C6D-4970-9EB9-FC46997E30C8-L0-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365" y="4089495"/>
            <a:ext cx="1583918" cy="1603717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</p:spPr>
      </p:pic>
    </p:spTree>
    <p:extLst>
      <p:ext uri="{BB962C8B-B14F-4D97-AF65-F5344CB8AC3E}">
        <p14:creationId xmlns:p14="http://schemas.microsoft.com/office/powerpoint/2010/main" val="160368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19B86-61E2-5F43-84FF-2E267D5FD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IN" sz="4400" b="1" dirty="0">
                <a:solidFill>
                  <a:srgbClr val="00B0F0"/>
                </a:solidFill>
              </a:rPr>
              <a:t>GUIDELINE </a:t>
            </a:r>
            <a:r>
              <a:rPr lang="en-IN" sz="4400" b="1" dirty="0" smtClean="0">
                <a:solidFill>
                  <a:srgbClr val="00B0F0"/>
                </a:solidFill>
              </a:rPr>
              <a:t>6: </a:t>
            </a:r>
            <a:r>
              <a:rPr lang="en-IN" sz="4400" b="1" dirty="0" smtClean="0">
                <a:solidFill>
                  <a:srgbClr val="00B0F0"/>
                </a:solidFill>
              </a:rPr>
              <a:t>An </a:t>
            </a:r>
            <a:r>
              <a:rPr lang="en-IN" sz="4400" b="1" dirty="0">
                <a:solidFill>
                  <a:srgbClr val="00B0F0"/>
                </a:solidFill>
              </a:rPr>
              <a:t>Egg a Day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236C9-0744-4141-8192-5DDF68EBE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8" y="2201779"/>
            <a:ext cx="7543802" cy="366731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 </a:t>
            </a:r>
            <a:r>
              <a:rPr lang="en-IN" sz="2800" dirty="0" smtClean="0"/>
              <a:t>Daily consumption of egg </a:t>
            </a:r>
            <a:r>
              <a:rPr lang="en-IN" sz="2800" dirty="0"/>
              <a:t>is essential to complete our daily requirements of nutrients.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/>
              <a:t> It can be seen as a nutritional supplement that provides essential fats, proteins, vitamins &amp; minerals.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dirty="0"/>
              <a:t> It aids in growth, repair, recovery from illness and boosts immunity.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881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0000FF"/>
      </a:hlink>
      <a:folHlink>
        <a:srgbClr val="FF00FF"/>
      </a:folHlink>
    </a:clrScheme>
    <a:fontScheme name="Retrospec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138</TotalTime>
  <Words>639</Words>
  <Application>Microsoft Office PowerPoint</Application>
  <PresentationFormat>On-screen Show (4:3)</PresentationFormat>
  <Paragraphs>90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AL-FATEMI(Lisaan-ud-Dawat)</vt:lpstr>
      <vt:lpstr>Arial</vt:lpstr>
      <vt:lpstr>Calibri</vt:lpstr>
      <vt:lpstr>Calibri Light</vt:lpstr>
      <vt:lpstr>Wingdings</vt:lpstr>
      <vt:lpstr>Retrospect</vt:lpstr>
      <vt:lpstr>UPLIFTMENT  DEPARTMENT</vt:lpstr>
      <vt:lpstr>GUIDELINE  1: Mindful Eating    Good Nutrition …. …. is associated with</vt:lpstr>
      <vt:lpstr>PowerPoint Presentation</vt:lpstr>
      <vt:lpstr> GUIDELINE  2: Hydration  </vt:lpstr>
      <vt:lpstr>GUIDELINE 3: Honey &amp; Kilonji  </vt:lpstr>
      <vt:lpstr>Dates</vt:lpstr>
      <vt:lpstr>GUIDELINE 4: Healthy Start</vt:lpstr>
      <vt:lpstr>GUIDELINE  5: Ghee Is Good</vt:lpstr>
      <vt:lpstr>GUIDELINE 6: An Egg a Day</vt:lpstr>
      <vt:lpstr>An Egg a Day!</vt:lpstr>
      <vt:lpstr>GUIDELINE 7: Daily Dairy</vt:lpstr>
      <vt:lpstr>PowerPoint Presentation</vt:lpstr>
      <vt:lpstr>GUIDELINE 8: Nuts &amp; Seeds  Nuts &amp; seeds provide essential fats &amp; proteins.  They contain healthy fats that are beneficial to the heart, brain &amp; immune system</vt:lpstr>
      <vt:lpstr> GUIDELINE 9: Rainbow Colours </vt:lpstr>
      <vt:lpstr> GUIDELINE 10: Snack time </vt:lpstr>
      <vt:lpstr>GUIDELINE 11: Be Active</vt:lpstr>
      <vt:lpstr>GUIDELINE 12: Sound Sleep</vt:lpstr>
      <vt:lpstr>و طول الهي عمر سيف لدينك الذي   حاز من غر الشؤون افانينا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Nutrition  (3)</dc:title>
  <dc:creator>Murtaza khorakiwala</dc:creator>
  <cp:lastModifiedBy>User</cp:lastModifiedBy>
  <cp:revision>38</cp:revision>
  <dcterms:modified xsi:type="dcterms:W3CDTF">2022-03-31T06:28:35Z</dcterms:modified>
</cp:coreProperties>
</file>